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89" r:id="rId3"/>
    <p:sldId id="290" r:id="rId4"/>
    <p:sldId id="259" r:id="rId5"/>
    <p:sldId id="260"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47A8FF-D789-48E5-B043-A545C1854E8A}" v="5" dt="2025-11-16T03:09:23.4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9" autoAdjust="0"/>
    <p:restoredTop sz="94660"/>
  </p:normalViewPr>
  <p:slideViewPr>
    <p:cSldViewPr snapToGrid="0">
      <p:cViewPr varScale="1">
        <p:scale>
          <a:sx n="57" d="100"/>
          <a:sy n="57" d="100"/>
        </p:scale>
        <p:origin x="940" y="268"/>
      </p:cViewPr>
      <p:guideLst/>
    </p:cSldViewPr>
  </p:slideViewPr>
  <p:notesTextViewPr>
    <p:cViewPr>
      <p:scale>
        <a:sx n="1" d="1"/>
        <a:sy n="1" d="1"/>
      </p:scale>
      <p:origin x="0" y="0"/>
    </p:cViewPr>
  </p:notesTextViewPr>
  <p:notesViewPr>
    <p:cSldViewPr snapToGrid="0">
      <p:cViewPr varScale="1">
        <p:scale>
          <a:sx n="134" d="100"/>
          <a:sy n="134" d="100"/>
        </p:scale>
        <p:origin x="274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682AFB-427E-45F3-BB59-09B0B0264593}" type="datetimeFigureOut">
              <a:rPr kumimoji="1" lang="ja-JP" altLang="en-US" smtClean="0"/>
              <a:t>2025/11/16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2F5A21-09B3-4213-A387-0F0BF070FDB1}" type="slidenum">
              <a:rPr kumimoji="1" lang="ja-JP" altLang="en-US" smtClean="0"/>
              <a:t>‹#›</a:t>
            </a:fld>
            <a:endParaRPr kumimoji="1" lang="ja-JP" altLang="en-US"/>
          </a:p>
        </p:txBody>
      </p:sp>
    </p:spTree>
    <p:extLst>
      <p:ext uri="{BB962C8B-B14F-4D97-AF65-F5344CB8AC3E}">
        <p14:creationId xmlns:p14="http://schemas.microsoft.com/office/powerpoint/2010/main" val="1992311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4B4EA75-E183-E14B-ACA0-11D23D21C9D2}" type="slidenum">
              <a:rPr kumimoji="1" lang="ja-JP" altLang="en-US" smtClean="0"/>
              <a:t>2</a:t>
            </a:fld>
            <a:endParaRPr kumimoji="1" lang="ja-JP" altLang="en-US"/>
          </a:p>
        </p:txBody>
      </p:sp>
    </p:spTree>
    <p:extLst>
      <p:ext uri="{BB962C8B-B14F-4D97-AF65-F5344CB8AC3E}">
        <p14:creationId xmlns:p14="http://schemas.microsoft.com/office/powerpoint/2010/main" val="22669295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a:t>
            </a:r>
            <a:r>
              <a:rPr kumimoji="1" lang="ja-JP" altLang="en-US" dirty="0"/>
              <a:t>理念・活動指針の解説文です。できれば、以下の説明文を参考に、ご自身の言葉で、そして、その地域にあった内容で、解説をしてください。</a:t>
            </a:r>
            <a:endParaRPr kumimoji="1" lang="en-US" altLang="ja-JP" dirty="0"/>
          </a:p>
          <a:p>
            <a:r>
              <a:rPr kumimoji="1" lang="ja-JP" altLang="en-US" dirty="0"/>
              <a:t>重要なのは、この理念と活動指針を学習会の冒頭で説明し、みんながそれを理解し、実行していただくことにあります。みなさんが納得できるよう</a:t>
            </a:r>
            <a:endParaRPr kumimoji="1" lang="en-US" altLang="ja-JP" dirty="0"/>
          </a:p>
          <a:p>
            <a:r>
              <a:rPr kumimoji="1" lang="ja-JP" altLang="en-US" dirty="0"/>
              <a:t>心を込めて、説明しましょう。</a:t>
            </a:r>
            <a:r>
              <a:rPr kumimoji="1" lang="en-US" altLang="ja-JP" dirty="0"/>
              <a:t>】</a:t>
            </a:r>
          </a:p>
          <a:p>
            <a:endParaRPr kumimoji="1" lang="en-US" altLang="ja-JP" dirty="0"/>
          </a:p>
          <a:p>
            <a:r>
              <a:rPr kumimoji="1" lang="ja-JP" altLang="en-US" dirty="0"/>
              <a:t>ヘルスケア関連団体ネットワーキングの会は、</a:t>
            </a:r>
            <a:r>
              <a:rPr kumimoji="1" lang="en-US" altLang="ja-JP" dirty="0"/>
              <a:t>2001</a:t>
            </a:r>
            <a:r>
              <a:rPr lang="ja-JP" altLang="en-US" dirty="0"/>
              <a:t>年にスタートしました。</a:t>
            </a:r>
            <a:endParaRPr lang="en-US" altLang="ja-JP" dirty="0"/>
          </a:p>
          <a:p>
            <a:r>
              <a:rPr lang="ja-JP" altLang="en-US" dirty="0"/>
              <a:t>この</a:t>
            </a:r>
            <a:r>
              <a:rPr lang="en-US" altLang="ja-JP" dirty="0"/>
              <a:t>VHO-net</a:t>
            </a:r>
            <a:r>
              <a:rPr lang="ja-JP" altLang="en-US" dirty="0"/>
              <a:t>の理念と活動指針は</a:t>
            </a:r>
            <a:r>
              <a:rPr lang="en-US" altLang="ja-JP" dirty="0"/>
              <a:t>VHO-net</a:t>
            </a:r>
            <a:r>
              <a:rPr lang="ja-JP" altLang="en-US" dirty="0"/>
              <a:t>が目指すものとして、法人化前に、当時の中央世話人会で議論し、考えました。</a:t>
            </a:r>
            <a:endParaRPr lang="en-US" altLang="ja-JP" dirty="0"/>
          </a:p>
          <a:p>
            <a:r>
              <a:rPr kumimoji="1" lang="ja-JP" altLang="en-US" dirty="0"/>
              <a:t>一般社団法人</a:t>
            </a:r>
            <a:r>
              <a:rPr kumimoji="1" lang="en-US" altLang="ja-JP" dirty="0"/>
              <a:t>VHO-net</a:t>
            </a:r>
            <a:r>
              <a:rPr kumimoji="1" lang="ja-JP" altLang="en-US" dirty="0"/>
              <a:t>としても、引き続き、理念と活動指針を地域学習会に参加しているみなさんに理解いただき、より良い学習会になるように</a:t>
            </a:r>
            <a:endParaRPr kumimoji="1" lang="en-US" altLang="ja-JP" dirty="0"/>
          </a:p>
          <a:p>
            <a:r>
              <a:rPr kumimoji="1" lang="ja-JP" altLang="en-US" dirty="0"/>
              <a:t>ご協力をお願いします。</a:t>
            </a:r>
            <a:endParaRPr kumimoji="1" lang="en-US" altLang="ja-JP" dirty="0"/>
          </a:p>
          <a:p>
            <a:endParaRPr kumimoji="1" lang="en-US" altLang="ja-JP" dirty="0"/>
          </a:p>
          <a:p>
            <a:r>
              <a:rPr kumimoji="1" lang="ja-JP" altLang="en-US" dirty="0"/>
              <a:t>まず、</a:t>
            </a:r>
            <a:r>
              <a:rPr kumimoji="1" lang="en-US" altLang="ja-JP" dirty="0"/>
              <a:t>6</a:t>
            </a:r>
            <a:r>
              <a:rPr kumimoji="1" lang="ja-JP" altLang="en-US" dirty="0"/>
              <a:t>つの理念です。</a:t>
            </a:r>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u="sng" dirty="0"/>
              <a:t>1.</a:t>
            </a:r>
            <a:r>
              <a:rPr lang="ja-JP" altLang="en-US" u="sng" dirty="0"/>
              <a:t> </a:t>
            </a:r>
            <a:r>
              <a:rPr lang="ja-JP" altLang="ja-JP" sz="1200" u="sng" kern="100" dirty="0">
                <a:effectLst/>
                <a:latin typeface="Meiryo UI" panose="020B0604030504040204" pitchFamily="50" charset="-128"/>
                <a:ea typeface="Meiryo UI" panose="020B0604030504040204" pitchFamily="50" charset="-128"/>
                <a:cs typeface="Times New Roman"/>
              </a:rPr>
              <a:t>ヘルスケア関連団体のリーダーの会です。</a:t>
            </a:r>
          </a:p>
          <a:p>
            <a:r>
              <a:rPr lang="ja-JP" altLang="en-US" dirty="0"/>
              <a:t>　リーダーというのは、必ずしも団体の代表だけでなく、リーダーシップをとる役割の人のことです。例えば事務局長や会計担当もリーダーに含まれます。</a:t>
            </a:r>
            <a:endParaRPr lang="en-US" altLang="ja-JP" dirty="0"/>
          </a:p>
          <a:p>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u="sng" dirty="0"/>
              <a:t>2.</a:t>
            </a:r>
            <a:r>
              <a:rPr kumimoji="1" lang="ja-JP" altLang="en-US" u="sng" dirty="0"/>
              <a:t> </a:t>
            </a:r>
            <a:r>
              <a:rPr lang="ja-JP" altLang="ja-JP" sz="1200" u="sng" kern="100" dirty="0">
                <a:effectLst/>
                <a:latin typeface="Meiryo UI" panose="020B0604030504040204" pitchFamily="50" charset="-128"/>
                <a:ea typeface="Meiryo UI" panose="020B0604030504040204" pitchFamily="50" charset="-128"/>
                <a:cs typeface="Times New Roman"/>
              </a:rPr>
              <a:t>互いの体験を尊重しあい、創り合う会です。</a:t>
            </a:r>
          </a:p>
          <a:p>
            <a:r>
              <a:rPr kumimoji="1" lang="ja-JP" altLang="en-US" dirty="0"/>
              <a:t>　</a:t>
            </a:r>
            <a:r>
              <a:rPr kumimoji="1" lang="en-US" altLang="ja-JP" dirty="0"/>
              <a:t>VHO-net</a:t>
            </a:r>
            <a:r>
              <a:rPr kumimoji="1" lang="ja-JP" altLang="en-US" dirty="0"/>
              <a:t>は、お互いに批判をするのではなく、その人にしかない経験を大切にします。自分の経験だけを話すのではなく、他の方の話にも熱心に耳を傾け、お互いの体験を尊重することが重要です。</a:t>
            </a:r>
            <a:endParaRPr kumimoji="1" lang="en-US" altLang="ja-JP" dirty="0"/>
          </a:p>
          <a:p>
            <a:r>
              <a:rPr kumimoji="1" lang="ja-JP" altLang="en-US" dirty="0"/>
              <a:t>　みなさんの話を傾聴し、今後の活動に活かしましょう。</a:t>
            </a:r>
            <a:endParaRPr kumimoji="1" lang="en-US" altLang="ja-JP" dirty="0"/>
          </a:p>
          <a:p>
            <a:endParaRPr kumimoji="1" lang="en-US" altLang="ja-JP"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u="sng" dirty="0"/>
              <a:t>3.</a:t>
            </a:r>
            <a:r>
              <a:rPr lang="ja-JP" altLang="en-US" u="sng" dirty="0"/>
              <a:t> </a:t>
            </a:r>
            <a:r>
              <a:rPr lang="ja-JP" altLang="ja-JP" sz="1200" u="sng" kern="100" dirty="0">
                <a:effectLst/>
                <a:latin typeface="Meiryo UI" panose="020B0604030504040204" pitchFamily="50" charset="-128"/>
                <a:ea typeface="Meiryo UI" panose="020B0604030504040204" pitchFamily="50" charset="-128"/>
                <a:cs typeface="Times New Roman"/>
              </a:rPr>
              <a:t>疾病や障がいを越えてつながり、問題を共有し解決を目指します。</a:t>
            </a:r>
          </a:p>
          <a:p>
            <a:r>
              <a:rPr lang="ja-JP" altLang="en-US" dirty="0"/>
              <a:t>　病気の違いや障害の違いにこだわったり、自分の方が、もっと大変だということばかり言っていては前に進みません。</a:t>
            </a:r>
            <a:endParaRPr lang="en-US" altLang="ja-JP" dirty="0"/>
          </a:p>
          <a:p>
            <a:r>
              <a:rPr lang="ja-JP" altLang="en-US" dirty="0"/>
              <a:t>　「違い」を言うだけでは何も解決ができません。前向きな考えを出し合い、共通の課題に取り組みましょう。</a:t>
            </a:r>
            <a:endParaRPr lang="en-US" altLang="ja-JP" dirty="0"/>
          </a:p>
          <a:p>
            <a:endParaRPr lang="en-US" altLang="ja-JP" u="sng"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u="sng" dirty="0"/>
              <a:t>4</a:t>
            </a:r>
            <a:r>
              <a:rPr kumimoji="1" lang="ja-JP" altLang="en-US" u="sng" dirty="0"/>
              <a:t>．</a:t>
            </a:r>
            <a:r>
              <a:rPr lang="ja-JP" altLang="ja-JP" sz="1200" u="sng" kern="100" dirty="0">
                <a:effectLst/>
                <a:latin typeface="Meiryo UI" panose="020B0604030504040204" pitchFamily="50" charset="-128"/>
                <a:ea typeface="Meiryo UI" panose="020B0604030504040204" pitchFamily="50" charset="-128"/>
                <a:cs typeface="Times New Roman"/>
              </a:rPr>
              <a:t>地域での取り組みを大切にします。</a:t>
            </a:r>
          </a:p>
          <a:p>
            <a:r>
              <a:rPr kumimoji="1" lang="ja-JP" altLang="en-US" dirty="0"/>
              <a:t>　それぞれの地域での課題に取り組むことも、この</a:t>
            </a:r>
            <a:r>
              <a:rPr kumimoji="1" lang="en-US" altLang="ja-JP" dirty="0"/>
              <a:t>VHO-net</a:t>
            </a:r>
            <a:r>
              <a:rPr kumimoji="1" lang="ja-JP" altLang="en-US" dirty="0"/>
              <a:t>の特徴です。全体での議論と、地域、ここでは「〇〇地域」、独自の課題にも取り組みます。</a:t>
            </a:r>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u="sng" dirty="0"/>
              <a:t>5.</a:t>
            </a:r>
            <a:r>
              <a:rPr lang="ja-JP" altLang="en-US" u="sng" dirty="0"/>
              <a:t> </a:t>
            </a:r>
            <a:r>
              <a:rPr lang="ja-JP" altLang="ja-JP" sz="1200" u="sng" kern="100" dirty="0">
                <a:effectLst/>
                <a:latin typeface="Meiryo UI" panose="020B0604030504040204" pitchFamily="50" charset="-128"/>
                <a:ea typeface="Meiryo UI" panose="020B0604030504040204" pitchFamily="50" charset="-128"/>
                <a:cs typeface="Times New Roman"/>
              </a:rPr>
              <a:t>企業や他団体との協働を大切にします。</a:t>
            </a:r>
            <a:endParaRPr lang="en-US" altLang="ja-JP" sz="1200" u="sng" kern="100" dirty="0">
              <a:effectLst/>
              <a:latin typeface="Meiryo UI" panose="020B0604030504040204" pitchFamily="50" charset="-128"/>
              <a:ea typeface="Meiryo UI" panose="020B0604030504040204" pitchFamily="50" charset="-128"/>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　自分たちの団体だけで活動したり、また、団体の中だけで議論したり、考えるのではなく、積極的に他の団体や行政、企業ともとつながることで、考えや活動領域が広がることもあります。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　</a:t>
            </a:r>
            <a:r>
              <a:rPr lang="en-US" altLang="ja-JP" dirty="0"/>
              <a:t>VHO-net</a:t>
            </a:r>
            <a:r>
              <a:rPr lang="ja-JP" altLang="en-US" dirty="0"/>
              <a:t>には、医療福祉関係者や企業など、さまざまな方がメンバーになっています。そこが特徴でもあります。</a:t>
            </a:r>
            <a:endParaRPr lang="en-US" altLang="ja-JP" dirty="0"/>
          </a:p>
          <a:p>
            <a:r>
              <a:rPr lang="ja-JP" altLang="en-US" dirty="0"/>
              <a:t>　どうしても、同じ病気、同じ障害、同じ立場の方だけの議論であると、新しい考えや意見が出にくいこともあります。</a:t>
            </a:r>
            <a:endParaRPr lang="en-US" altLang="ja-JP" dirty="0"/>
          </a:p>
          <a:p>
            <a:r>
              <a:rPr lang="ja-JP" altLang="en-US" dirty="0"/>
              <a:t>　多様な考えが重要です。</a:t>
            </a:r>
            <a:endParaRPr lang="en-US" altLang="ja-JP" dirty="0"/>
          </a:p>
          <a:p>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u="sng" dirty="0"/>
              <a:t>6.</a:t>
            </a:r>
            <a:r>
              <a:rPr kumimoji="1" lang="ja-JP" altLang="en-US" u="sng" dirty="0"/>
              <a:t> </a:t>
            </a:r>
            <a:r>
              <a:rPr lang="ja-JP" altLang="ja-JP" sz="1200" u="sng" kern="100" dirty="0">
                <a:effectLst/>
                <a:latin typeface="Meiryo UI" panose="020B0604030504040204" pitchFamily="50" charset="-128"/>
                <a:ea typeface="Meiryo UI" panose="020B0604030504040204" pitchFamily="50" charset="-128"/>
                <a:cs typeface="Times New Roman"/>
              </a:rPr>
              <a:t>誰もが生きやすい社会を目指します。</a:t>
            </a:r>
          </a:p>
          <a:p>
            <a:r>
              <a:rPr kumimoji="1" lang="ja-JP" altLang="en-US" dirty="0"/>
              <a:t>　大きな目標として、誰もが生きやすい社会を目指していきましょう。</a:t>
            </a:r>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8E330B17-F647-44D2-8959-F868092F08D8}" type="slidenum">
              <a:rPr kumimoji="1" lang="ja-JP" altLang="en-US" smtClean="0"/>
              <a:t>4</a:t>
            </a:fld>
            <a:endParaRPr kumimoji="1" lang="ja-JP" altLang="en-US"/>
          </a:p>
        </p:txBody>
      </p:sp>
    </p:spTree>
    <p:extLst>
      <p:ext uri="{BB962C8B-B14F-4D97-AF65-F5344CB8AC3E}">
        <p14:creationId xmlns:p14="http://schemas.microsoft.com/office/powerpoint/2010/main" val="707115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次に、活動指針です。</a:t>
            </a:r>
            <a:endParaRPr kumimoji="1" lang="en-US" altLang="ja-JP" dirty="0"/>
          </a:p>
          <a:p>
            <a:endParaRPr lang="en-US" altLang="ja-JP" dirty="0"/>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ja-JP" altLang="ja-JP" sz="1200" u="sng" kern="100" dirty="0">
                <a:effectLst/>
                <a:latin typeface="Meiryo UI" panose="020B0604030504040204" pitchFamily="50" charset="-128"/>
                <a:ea typeface="Meiryo UI" panose="020B0604030504040204" pitchFamily="50" charset="-128"/>
                <a:cs typeface="Times New Roman"/>
              </a:rPr>
              <a:t>主体的に参加し、お互いの経験から学び合うことを大切にしましょう。</a:t>
            </a:r>
          </a:p>
          <a:p>
            <a:pPr marL="0" indent="0">
              <a:buNone/>
            </a:pPr>
            <a:r>
              <a:rPr lang="ja-JP" altLang="en-US" dirty="0"/>
              <a:t>　　</a:t>
            </a:r>
            <a:r>
              <a:rPr lang="en-US" altLang="ja-JP" dirty="0"/>
              <a:t>VHO-net</a:t>
            </a:r>
            <a:r>
              <a:rPr lang="ja-JP" altLang="en-US" dirty="0"/>
              <a:t>は、ヘルスケア関連団体のリーダーが主体的に参加することが大事です。何かの講習会に参加するという受け身的なものではなく、お互いの経験を学び、</a:t>
            </a:r>
            <a:endParaRPr lang="en-US" altLang="ja-JP" dirty="0"/>
          </a:p>
          <a:p>
            <a:pPr marL="0" indent="0">
              <a:buNone/>
            </a:pPr>
            <a:r>
              <a:rPr lang="ja-JP" altLang="en-US" dirty="0"/>
              <a:t>　　意見交換を積極的に行い、自分たちの会に役立ててましょう。「地域交流会」でなく、「地域学習会」です。</a:t>
            </a:r>
            <a:endParaRPr lang="en-US" altLang="ja-JP" dirty="0"/>
          </a:p>
          <a:p>
            <a:pPr marL="0" indent="0">
              <a:buNone/>
            </a:pPr>
            <a:endParaRPr lang="en-US" altLang="ja-JP" u="sng"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u="sng" dirty="0"/>
              <a:t>2.</a:t>
            </a:r>
            <a:r>
              <a:rPr lang="ja-JP" altLang="ja-JP" sz="1200" u="sng" kern="100" dirty="0">
                <a:effectLst/>
                <a:latin typeface="Meiryo UI" panose="020B0604030504040204" pitchFamily="50" charset="-128"/>
                <a:ea typeface="Meiryo UI" panose="020B0604030504040204" pitchFamily="50" charset="-128"/>
                <a:cs typeface="Times New Roman"/>
              </a:rPr>
              <a:t> 一人ひとりが運営に関わることを目指します。</a:t>
            </a:r>
          </a:p>
          <a:p>
            <a:r>
              <a:rPr kumimoji="1" lang="ja-JP" altLang="en-US" dirty="0"/>
              <a:t>　</a:t>
            </a:r>
            <a:r>
              <a:rPr kumimoji="1" lang="en-US" altLang="ja-JP" dirty="0"/>
              <a:t>VHO-net</a:t>
            </a:r>
            <a:r>
              <a:rPr kumimoji="1" lang="ja-JP" altLang="en-US" dirty="0"/>
              <a:t>の運営は、みんなが順番に運営を経験し、そこで学んだこと、経験を各団体にも生かす目的もあります。</a:t>
            </a:r>
            <a:endParaRPr kumimoji="1" lang="en-US" altLang="ja-JP" dirty="0"/>
          </a:p>
          <a:p>
            <a:r>
              <a:rPr kumimoji="1" lang="ja-JP" altLang="en-US" dirty="0"/>
              <a:t>　グループディスカッションのやり方、進行役のスキルアップなどは各団体にとっても、重要です。</a:t>
            </a:r>
            <a:endParaRPr kumimoji="1" lang="en-US" altLang="ja-JP" dirty="0"/>
          </a:p>
          <a:p>
            <a:r>
              <a:rPr kumimoji="1" lang="ja-JP" altLang="en-US" dirty="0"/>
              <a:t>　違う団体のリーダーが集まって、１つの学習会を開催するときのノウハウ、気づきも学んでほしいです。</a:t>
            </a:r>
            <a:endParaRPr kumimoji="1" lang="en-US" altLang="ja-JP" dirty="0"/>
          </a:p>
          <a:p>
            <a:r>
              <a:rPr kumimoji="1" lang="ja-JP" altLang="en-US" u="sng" dirty="0"/>
              <a:t>　</a:t>
            </a:r>
            <a:endParaRPr kumimoji="1" lang="en-US" altLang="ja-JP"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u="sng" dirty="0"/>
              <a:t>3.</a:t>
            </a:r>
            <a:r>
              <a:rPr lang="ja-JP" altLang="en-US" u="sng" dirty="0"/>
              <a:t> </a:t>
            </a:r>
            <a:r>
              <a:rPr lang="ja-JP" altLang="ja-JP" sz="1200" u="sng" kern="100" dirty="0">
                <a:effectLst/>
                <a:latin typeface="Meiryo UI" panose="020B0604030504040204" pitchFamily="50" charset="-128"/>
                <a:ea typeface="Meiryo UI" panose="020B0604030504040204" pitchFamily="50" charset="-128"/>
                <a:cs typeface="Times New Roman"/>
              </a:rPr>
              <a:t>お互いの発言を尊重しましょう。批判や非難はしません。</a:t>
            </a:r>
          </a:p>
          <a:p>
            <a:r>
              <a:rPr lang="ja-JP" altLang="en-US" dirty="0"/>
              <a:t>　違う意見を受け入れるトレーニングをしましょう。多様な意見を聞き、自らの成長につなげましょう。</a:t>
            </a:r>
            <a:endParaRPr lang="en-US" altLang="ja-JP" dirty="0"/>
          </a:p>
          <a:p>
            <a:r>
              <a:rPr lang="ja-JP" altLang="en-US" dirty="0"/>
              <a:t>　自分の考えと同じ人だけを受け入れ、違う意見の人を受け入れないのであれば、成長ができません。</a:t>
            </a:r>
            <a:endParaRPr lang="en-US" altLang="ja-JP" dirty="0"/>
          </a:p>
          <a:p>
            <a:r>
              <a:rPr lang="ja-JP" altLang="en-US" dirty="0"/>
              <a:t>　自分の経験や考えが正しくて、他者の考えは正しくないと思ってしまうと、柔軟な考えができません。</a:t>
            </a:r>
            <a:endParaRPr lang="en-US" altLang="ja-JP" dirty="0"/>
          </a:p>
          <a:p>
            <a:endParaRPr lang="en-US" altLang="ja-JP" dirty="0"/>
          </a:p>
          <a:p>
            <a:r>
              <a:rPr lang="ja-JP" altLang="en-US" dirty="0"/>
              <a:t>　</a:t>
            </a:r>
            <a:r>
              <a:rPr kumimoji="1" lang="ja-JP" altLang="en-US" dirty="0"/>
              <a:t>ヘルスケア関連団体のリーダーは、時には新しい風を取り入れ、さまざまな年代、</a:t>
            </a:r>
            <a:r>
              <a:rPr lang="ja-JP" altLang="en-US" dirty="0"/>
              <a:t>多様な人の考えを受け入れましょう。</a:t>
            </a:r>
            <a:endParaRPr lang="en-US" altLang="ja-JP" dirty="0"/>
          </a:p>
          <a:p>
            <a:r>
              <a:rPr lang="ja-JP" altLang="en-US" dirty="0"/>
              <a:t>　社会は常に変化しています。</a:t>
            </a:r>
            <a:endParaRPr lang="en-US" altLang="ja-JP" dirty="0"/>
          </a:p>
          <a:p>
            <a:r>
              <a:rPr kumimoji="1" lang="ja-JP" altLang="en-US" dirty="0"/>
              <a:t>　</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u="sng" dirty="0"/>
              <a:t>4.</a:t>
            </a:r>
            <a:r>
              <a:rPr kumimoji="1" lang="ja-JP" altLang="en-US" u="sng" dirty="0"/>
              <a:t> </a:t>
            </a:r>
            <a:r>
              <a:rPr lang="ja-JP" altLang="ja-JP" sz="1200" u="sng" kern="100" dirty="0">
                <a:effectLst/>
                <a:latin typeface="Meiryo UI" panose="020B0604030504040204" pitchFamily="50" charset="-128"/>
                <a:ea typeface="Meiryo UI" panose="020B0604030504040204" pitchFamily="50" charset="-128"/>
                <a:cs typeface="Times New Roman"/>
              </a:rPr>
              <a:t>大切な時間をシェアしましょう。一人が長く話しません。</a:t>
            </a:r>
          </a:p>
          <a:p>
            <a:r>
              <a:rPr kumimoji="1" lang="ja-JP" altLang="en-US" dirty="0"/>
              <a:t>　全員がバランスよく話せるように、お互いに気をつけましょう。限られた時間での学習会です。</a:t>
            </a:r>
            <a:r>
              <a:rPr kumimoji="1" lang="en-US" altLang="ja-JP" dirty="0"/>
              <a:t>VHO-net</a:t>
            </a:r>
            <a:r>
              <a:rPr kumimoji="1" lang="ja-JP" altLang="en-US" dirty="0"/>
              <a:t>では、意見を手短に簡潔に話すことも学びましょう。</a:t>
            </a:r>
            <a:endParaRPr kumimoji="1" lang="en-US" altLang="ja-JP" dirty="0"/>
          </a:p>
          <a:p>
            <a:r>
              <a:rPr kumimoji="1" lang="ja-JP" altLang="en-US" dirty="0"/>
              <a:t>　話が長くなると、結果として何度も同じ話の繰り返しになります。相手の立場に立って考えましょう。（簡潔に話す練習をしましょう。何を言いたいのかわからないくなります！）</a:t>
            </a:r>
            <a:endParaRPr kumimoji="1" lang="en-US" altLang="ja-JP" dirty="0"/>
          </a:p>
          <a:p>
            <a:endParaRPr kumimoji="1" lang="en-US" altLang="ja-JP"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u="sng" dirty="0"/>
              <a:t>5.</a:t>
            </a:r>
            <a:r>
              <a:rPr lang="ja-JP" altLang="ja-JP" sz="1200" u="sng" kern="100" dirty="0">
                <a:effectLst/>
                <a:latin typeface="Meiryo UI" panose="020B0604030504040204" pitchFamily="50" charset="-128"/>
                <a:ea typeface="Meiryo UI" panose="020B0604030504040204" pitchFamily="50" charset="-128"/>
                <a:cs typeface="Times New Roman"/>
              </a:rPr>
              <a:t>プロセスを大切にして、楽しみながら学習しましょう。</a:t>
            </a:r>
          </a:p>
          <a:p>
            <a:r>
              <a:rPr lang="ja-JP" altLang="en-US" dirty="0"/>
              <a:t>　学習会を作り上げていく過程、プロセスが重要です。そのプロセスも学んでいきながら、各団体に活かしていきましょう。</a:t>
            </a:r>
            <a:endParaRPr lang="en-US" altLang="ja-JP" dirty="0"/>
          </a:p>
          <a:p>
            <a:r>
              <a:rPr lang="ja-JP" altLang="en-US" dirty="0"/>
              <a:t>　大事なことは、学習会が楽しいことです。楽しくないと続きません。</a:t>
            </a:r>
            <a:endParaRPr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u="sng" dirty="0"/>
              <a:t>6.</a:t>
            </a:r>
            <a:r>
              <a:rPr kumimoji="1" lang="ja-JP" altLang="en-US" u="sng" dirty="0"/>
              <a:t> </a:t>
            </a:r>
            <a:r>
              <a:rPr lang="en-US" altLang="ja-JP" sz="1200" u="sng" kern="100" dirty="0">
                <a:effectLst/>
                <a:latin typeface="Meiryo UI" panose="020B0604030504040204" pitchFamily="50" charset="-128"/>
                <a:ea typeface="Meiryo UI" panose="020B0604030504040204" pitchFamily="50" charset="-128"/>
                <a:cs typeface="Times New Roman"/>
              </a:rPr>
              <a:t>VHO-net</a:t>
            </a:r>
            <a:r>
              <a:rPr lang="ja-JP" altLang="ja-JP" sz="1200" u="sng" kern="100" dirty="0">
                <a:effectLst/>
                <a:latin typeface="Meiryo UI" panose="020B0604030504040204" pitchFamily="50" charset="-128"/>
                <a:ea typeface="Meiryo UI" panose="020B0604030504040204" pitchFamily="50" charset="-128"/>
                <a:cs typeface="Times New Roman"/>
              </a:rPr>
              <a:t>での学びを自分の活動に持ち帰り、活かしましょう</a:t>
            </a:r>
            <a:r>
              <a:rPr lang="ja-JP" altLang="ja-JP" sz="1200" kern="100" dirty="0">
                <a:effectLst/>
                <a:latin typeface="Meiryo UI" panose="020B0604030504040204" pitchFamily="50" charset="-128"/>
                <a:ea typeface="Meiryo UI" panose="020B0604030504040204" pitchFamily="50" charset="-128"/>
                <a:cs typeface="Times New Roman"/>
              </a:rPr>
              <a:t>。</a:t>
            </a:r>
          </a:p>
          <a:p>
            <a:r>
              <a:rPr lang="ja-JP" altLang="en-US" dirty="0"/>
              <a:t>　この</a:t>
            </a:r>
            <a:r>
              <a:rPr lang="en-US" altLang="ja-JP" dirty="0"/>
              <a:t>VHO-net</a:t>
            </a:r>
            <a:r>
              <a:rPr lang="ja-JP" altLang="en-US" dirty="0"/>
              <a:t>で学んだことを、それぞれの団体で活かせるようにしましょう。少しハードルが高く、難しいと感じることがあるからこそ、人は成長します。</a:t>
            </a:r>
            <a:endParaRPr lang="en-US" altLang="ja-JP" dirty="0"/>
          </a:p>
          <a:p>
            <a:r>
              <a:rPr lang="ja-JP" altLang="en-US" dirty="0"/>
              <a:t>　ここでの学びを各団体の活かすことが、この</a:t>
            </a:r>
            <a:r>
              <a:rPr lang="en-US" altLang="ja-JP" dirty="0"/>
              <a:t>VHO-net</a:t>
            </a:r>
            <a:r>
              <a:rPr lang="ja-JP" altLang="en-US" dirty="0"/>
              <a:t>の目標でもあります。</a:t>
            </a:r>
            <a:endParaRPr lang="en-US" altLang="ja-JP" dirty="0"/>
          </a:p>
          <a:p>
            <a:endParaRPr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8E330B17-F647-44D2-8959-F868092F08D8}" type="slidenum">
              <a:rPr kumimoji="1" lang="ja-JP" altLang="en-US" smtClean="0"/>
              <a:t>5</a:t>
            </a:fld>
            <a:endParaRPr kumimoji="1" lang="ja-JP" altLang="en-US"/>
          </a:p>
        </p:txBody>
      </p:sp>
    </p:spTree>
    <p:extLst>
      <p:ext uri="{BB962C8B-B14F-4D97-AF65-F5344CB8AC3E}">
        <p14:creationId xmlns:p14="http://schemas.microsoft.com/office/powerpoint/2010/main" val="321754335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02DDE99-C4DA-B1B6-388F-48A2492B96DE}"/>
              </a:ext>
            </a:extLst>
          </p:cNvPr>
          <p:cNvSpPr>
            <a:spLocks noGrp="1"/>
          </p:cNvSpPr>
          <p:nvPr>
            <p:ph type="dt" sz="half" idx="10"/>
          </p:nvPr>
        </p:nvSpPr>
        <p:spPr/>
        <p:txBody>
          <a:bodyPr/>
          <a:lstStyle/>
          <a:p>
            <a:fld id="{535FBAC9-9906-4C6D-A2B5-0D230F2BD8F1}" type="datetime1">
              <a:rPr kumimoji="1" lang="ja-JP" altLang="en-US" smtClean="0"/>
              <a:t>2025/11/16</a:t>
            </a:fld>
            <a:endParaRPr kumimoji="1" lang="ja-JP" altLang="en-US"/>
          </a:p>
        </p:txBody>
      </p:sp>
      <p:sp>
        <p:nvSpPr>
          <p:cNvPr id="3" name="フッター プレースホルダー 2">
            <a:extLst>
              <a:ext uri="{FF2B5EF4-FFF2-40B4-BE49-F238E27FC236}">
                <a16:creationId xmlns:a16="http://schemas.microsoft.com/office/drawing/2014/main" id="{06A177E9-6A90-AADE-D4A6-CA82193FF28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C521B88F-45B2-5C5A-CB98-8F53E8C92DE4}"/>
              </a:ext>
            </a:extLst>
          </p:cNvPr>
          <p:cNvSpPr>
            <a:spLocks noGrp="1"/>
          </p:cNvSpPr>
          <p:nvPr>
            <p:ph type="sldNum" sz="quarter" idx="12"/>
          </p:nvPr>
        </p:nvSpPr>
        <p:spPr/>
        <p:txBody>
          <a:bodyPr/>
          <a:lstStyle/>
          <a:p>
            <a:fld id="{96EB24A3-AFA2-4255-A0E8-C0A7A2E3EBF1}" type="slidenum">
              <a:rPr kumimoji="1" lang="ja-JP" altLang="en-US" smtClean="0"/>
              <a:t>‹#›</a:t>
            </a:fld>
            <a:endParaRPr kumimoji="1" lang="ja-JP" altLang="en-US"/>
          </a:p>
        </p:txBody>
      </p:sp>
      <p:pic>
        <p:nvPicPr>
          <p:cNvPr id="5" name="図 4">
            <a:extLst>
              <a:ext uri="{FF2B5EF4-FFF2-40B4-BE49-F238E27FC236}">
                <a16:creationId xmlns:a16="http://schemas.microsoft.com/office/drawing/2014/main" id="{1A6FF299-3580-29EB-47AA-38D6936233FA}"/>
              </a:ext>
            </a:extLst>
          </p:cNvPr>
          <p:cNvPicPr>
            <a:picLocks noChangeAspect="1"/>
          </p:cNvPicPr>
          <p:nvPr userDrawn="1"/>
        </p:nvPicPr>
        <p:blipFill>
          <a:blip r:embed="rId2"/>
          <a:stretch>
            <a:fillRect/>
          </a:stretch>
        </p:blipFill>
        <p:spPr>
          <a:xfrm>
            <a:off x="0" y="-5404"/>
            <a:ext cx="12192000" cy="4982857"/>
          </a:xfrm>
          <a:prstGeom prst="rect">
            <a:avLst/>
          </a:prstGeom>
        </p:spPr>
      </p:pic>
      <p:pic>
        <p:nvPicPr>
          <p:cNvPr id="7" name="object 3">
            <a:extLst>
              <a:ext uri="{FF2B5EF4-FFF2-40B4-BE49-F238E27FC236}">
                <a16:creationId xmlns:a16="http://schemas.microsoft.com/office/drawing/2014/main" id="{8CDA0AA5-845E-5E2E-3C17-08189E28FAFF}"/>
              </a:ext>
            </a:extLst>
          </p:cNvPr>
          <p:cNvPicPr/>
          <p:nvPr userDrawn="1"/>
        </p:nvPicPr>
        <p:blipFill>
          <a:blip r:embed="rId3" cstate="print"/>
          <a:stretch>
            <a:fillRect/>
          </a:stretch>
        </p:blipFill>
        <p:spPr>
          <a:xfrm>
            <a:off x="3581401" y="4764329"/>
            <a:ext cx="1758960" cy="1169913"/>
          </a:xfrm>
          <a:prstGeom prst="rect">
            <a:avLst/>
          </a:prstGeom>
        </p:spPr>
      </p:pic>
      <p:sp>
        <p:nvSpPr>
          <p:cNvPr id="6" name="Holder 2">
            <a:extLst>
              <a:ext uri="{FF2B5EF4-FFF2-40B4-BE49-F238E27FC236}">
                <a16:creationId xmlns:a16="http://schemas.microsoft.com/office/drawing/2014/main" id="{D31F10B4-8C04-F720-2985-98216F34C089}"/>
              </a:ext>
            </a:extLst>
          </p:cNvPr>
          <p:cNvSpPr>
            <a:spLocks noGrp="1"/>
          </p:cNvSpPr>
          <p:nvPr>
            <p:ph type="title"/>
          </p:nvPr>
        </p:nvSpPr>
        <p:spPr>
          <a:xfrm>
            <a:off x="2082801" y="1741606"/>
            <a:ext cx="8080375" cy="1275715"/>
          </a:xfrm>
        </p:spPr>
        <p:txBody>
          <a:bodyPr lIns="0" tIns="0" rIns="0" bIns="0">
            <a:normAutofit/>
          </a:bodyPr>
          <a:lstStyle>
            <a:lvl1pPr>
              <a:defRPr sz="3200" b="1" i="0">
                <a:solidFill>
                  <a:srgbClr val="003B83"/>
                </a:solidFill>
                <a:latin typeface="Meiryo UI" panose="020B0604030504040204" pitchFamily="50" charset="-128"/>
                <a:ea typeface="Meiryo UI" panose="020B0604030504040204" pitchFamily="50" charset="-128"/>
                <a:cs typeface="Meiryo UI" panose="020B0604030504040204" pitchFamily="50" charset="-128"/>
              </a:defRPr>
            </a:lvl1pPr>
          </a:lstStyle>
          <a:p>
            <a:endParaRPr dirty="0"/>
          </a:p>
        </p:txBody>
      </p:sp>
    </p:spTree>
    <p:extLst>
      <p:ext uri="{BB962C8B-B14F-4D97-AF65-F5344CB8AC3E}">
        <p14:creationId xmlns:p14="http://schemas.microsoft.com/office/powerpoint/2010/main" val="3848302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02DDE99-C4DA-B1B6-388F-48A2492B96DE}"/>
              </a:ext>
            </a:extLst>
          </p:cNvPr>
          <p:cNvSpPr>
            <a:spLocks noGrp="1"/>
          </p:cNvSpPr>
          <p:nvPr>
            <p:ph type="dt" sz="half" idx="10"/>
          </p:nvPr>
        </p:nvSpPr>
        <p:spPr/>
        <p:txBody>
          <a:bodyPr/>
          <a:lstStyle/>
          <a:p>
            <a:fld id="{45ABA8A4-4F09-457B-8310-7B29C5C30242}" type="datetime1">
              <a:rPr kumimoji="1" lang="ja-JP" altLang="en-US" smtClean="0"/>
              <a:t>2025/11/16</a:t>
            </a:fld>
            <a:endParaRPr kumimoji="1" lang="ja-JP" altLang="en-US"/>
          </a:p>
        </p:txBody>
      </p:sp>
      <p:sp>
        <p:nvSpPr>
          <p:cNvPr id="3" name="フッター プレースホルダー 2">
            <a:extLst>
              <a:ext uri="{FF2B5EF4-FFF2-40B4-BE49-F238E27FC236}">
                <a16:creationId xmlns:a16="http://schemas.microsoft.com/office/drawing/2014/main" id="{06A177E9-6A90-AADE-D4A6-CA82193FF28E}"/>
              </a:ext>
            </a:extLst>
          </p:cNvPr>
          <p:cNvSpPr>
            <a:spLocks noGrp="1"/>
          </p:cNvSpPr>
          <p:nvPr>
            <p:ph type="ftr" sz="quarter" idx="11"/>
          </p:nvPr>
        </p:nvSpPr>
        <p:spPr/>
        <p:txBody>
          <a:bodyPr/>
          <a:lstStyle/>
          <a:p>
            <a:endParaRPr kumimoji="1" lang="ja-JP" altLang="en-US"/>
          </a:p>
        </p:txBody>
      </p:sp>
      <p:pic>
        <p:nvPicPr>
          <p:cNvPr id="7" name="図 6">
            <a:extLst>
              <a:ext uri="{FF2B5EF4-FFF2-40B4-BE49-F238E27FC236}">
                <a16:creationId xmlns:a16="http://schemas.microsoft.com/office/drawing/2014/main" id="{03762CA1-036E-3339-E922-A4087F6E446D}"/>
              </a:ext>
            </a:extLst>
          </p:cNvPr>
          <p:cNvPicPr>
            <a:picLocks noChangeAspect="1"/>
          </p:cNvPicPr>
          <p:nvPr userDrawn="1"/>
        </p:nvPicPr>
        <p:blipFill>
          <a:blip r:embed="rId2"/>
          <a:stretch>
            <a:fillRect/>
          </a:stretch>
        </p:blipFill>
        <p:spPr>
          <a:xfrm>
            <a:off x="3300" y="0"/>
            <a:ext cx="12185401" cy="6858000"/>
          </a:xfrm>
          <a:prstGeom prst="rect">
            <a:avLst/>
          </a:prstGeom>
        </p:spPr>
      </p:pic>
      <p:sp>
        <p:nvSpPr>
          <p:cNvPr id="8" name="Holder 2">
            <a:extLst>
              <a:ext uri="{FF2B5EF4-FFF2-40B4-BE49-F238E27FC236}">
                <a16:creationId xmlns:a16="http://schemas.microsoft.com/office/drawing/2014/main" id="{59346805-CFE0-C953-6C4F-919294F41FEE}"/>
              </a:ext>
            </a:extLst>
          </p:cNvPr>
          <p:cNvSpPr>
            <a:spLocks noGrp="1"/>
          </p:cNvSpPr>
          <p:nvPr>
            <p:ph type="title"/>
          </p:nvPr>
        </p:nvSpPr>
        <p:spPr>
          <a:xfrm>
            <a:off x="436729" y="2"/>
            <a:ext cx="10003809" cy="1275715"/>
          </a:xfrm>
        </p:spPr>
        <p:txBody>
          <a:bodyPr lIns="0" tIns="0" rIns="0" bIns="0">
            <a:normAutofit/>
          </a:bodyPr>
          <a:lstStyle>
            <a:lvl1pPr>
              <a:defRPr sz="3200" b="1" i="0">
                <a:solidFill>
                  <a:srgbClr val="003B83"/>
                </a:solidFill>
                <a:latin typeface="Meiryo UI" panose="020B0604030504040204" pitchFamily="50" charset="-128"/>
                <a:ea typeface="Meiryo UI" panose="020B0604030504040204" pitchFamily="50" charset="-128"/>
                <a:cs typeface="Meiryo UI" panose="020B0604030504040204" pitchFamily="50" charset="-128"/>
              </a:defRPr>
            </a:lvl1pPr>
          </a:lstStyle>
          <a:p>
            <a:endParaRPr/>
          </a:p>
        </p:txBody>
      </p:sp>
      <p:sp>
        <p:nvSpPr>
          <p:cNvPr id="9" name="Holder 3">
            <a:extLst>
              <a:ext uri="{FF2B5EF4-FFF2-40B4-BE49-F238E27FC236}">
                <a16:creationId xmlns:a16="http://schemas.microsoft.com/office/drawing/2014/main" id="{9728C197-8DE5-20C2-B456-2138B0CDFC07}"/>
              </a:ext>
            </a:extLst>
          </p:cNvPr>
          <p:cNvSpPr>
            <a:spLocks noGrp="1"/>
          </p:cNvSpPr>
          <p:nvPr>
            <p:ph type="body" idx="1"/>
          </p:nvPr>
        </p:nvSpPr>
        <p:spPr>
          <a:xfrm>
            <a:off x="436729" y="1734589"/>
            <a:ext cx="11327642" cy="4485236"/>
          </a:xfrm>
        </p:spPr>
        <p:txBody>
          <a:bodyPr lIns="0" tIns="0" rIns="0" bIns="0">
            <a:normAutofit/>
          </a:bodyPr>
          <a:lstStyle>
            <a:lvl1pPr marL="0" indent="0">
              <a:buFontTx/>
              <a:buNone/>
              <a:defRPr sz="1800">
                <a:latin typeface="Meiryo UI" panose="020B0604030504040204" pitchFamily="50" charset="-128"/>
                <a:ea typeface="Meiryo UI" panose="020B0604030504040204" pitchFamily="50" charset="-128"/>
              </a:defRPr>
            </a:lvl1pPr>
          </a:lstStyle>
          <a:p>
            <a:endParaRPr dirty="0"/>
          </a:p>
        </p:txBody>
      </p:sp>
      <p:sp>
        <p:nvSpPr>
          <p:cNvPr id="12" name="スライド番号プレースホルダー 3">
            <a:extLst>
              <a:ext uri="{FF2B5EF4-FFF2-40B4-BE49-F238E27FC236}">
                <a16:creationId xmlns:a16="http://schemas.microsoft.com/office/drawing/2014/main" id="{3650A3FB-7B34-9503-B980-664D7CF49AB6}"/>
              </a:ext>
            </a:extLst>
          </p:cNvPr>
          <p:cNvSpPr>
            <a:spLocks noGrp="1"/>
          </p:cNvSpPr>
          <p:nvPr>
            <p:ph type="sldNum" sz="quarter" idx="12"/>
          </p:nvPr>
        </p:nvSpPr>
        <p:spPr>
          <a:xfrm>
            <a:off x="9448800" y="6499227"/>
            <a:ext cx="2743200" cy="365125"/>
          </a:xfrm>
        </p:spPr>
        <p:txBody>
          <a:bodyPr/>
          <a:lstStyle>
            <a:lvl1pPr>
              <a:defRPr>
                <a:solidFill>
                  <a:schemeClr val="bg1"/>
                </a:solidFill>
              </a:defRPr>
            </a:lvl1pPr>
          </a:lstStyle>
          <a:p>
            <a:fld id="{96EB24A3-AFA2-4255-A0E8-C0A7A2E3EBF1}" type="slidenum">
              <a:rPr lang="ja-JP" altLang="en-US" smtClean="0"/>
              <a:pPr/>
              <a:t>‹#›</a:t>
            </a:fld>
            <a:endParaRPr lang="ja-JP" altLang="en-US"/>
          </a:p>
        </p:txBody>
      </p:sp>
    </p:spTree>
    <p:extLst>
      <p:ext uri="{BB962C8B-B14F-4D97-AF65-F5344CB8AC3E}">
        <p14:creationId xmlns:p14="http://schemas.microsoft.com/office/powerpoint/2010/main" val="3269576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表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7887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中面">
    <p:spTree>
      <p:nvGrpSpPr>
        <p:cNvPr id="1" name=""/>
        <p:cNvGrpSpPr/>
        <p:nvPr/>
      </p:nvGrpSpPr>
      <p:grpSpPr>
        <a:xfrm>
          <a:off x="0" y="0"/>
          <a:ext cx="0" cy="0"/>
          <a:chOff x="0" y="0"/>
          <a:chExt cx="0" cy="0"/>
        </a:xfrm>
      </p:grpSpPr>
      <p:sp>
        <p:nvSpPr>
          <p:cNvPr id="6" name="スライド番号プレースホルダー 5">
            <a:extLst>
              <a:ext uri="{FF2B5EF4-FFF2-40B4-BE49-F238E27FC236}">
                <a16:creationId xmlns:a16="http://schemas.microsoft.com/office/drawing/2014/main" id="{FD053557-5801-1658-D4C9-18F21FB345FC}"/>
              </a:ext>
            </a:extLst>
          </p:cNvPr>
          <p:cNvSpPr>
            <a:spLocks noGrp="1"/>
          </p:cNvSpPr>
          <p:nvPr>
            <p:ph type="sldNum" sz="quarter" idx="12"/>
          </p:nvPr>
        </p:nvSpPr>
        <p:spPr>
          <a:xfrm>
            <a:off x="0" y="6138000"/>
            <a:ext cx="763200" cy="215444"/>
          </a:xfrm>
          <a:prstGeom prst="rect">
            <a:avLst/>
          </a:prstGeom>
        </p:spPr>
        <p:txBody>
          <a:bodyPr lIns="0" tIns="0" rIns="0" bIns="0">
            <a:normAutofit/>
          </a:bodyPr>
          <a:lstStyle>
            <a:lvl1pPr algn="ctr">
              <a:defRPr sz="1400" b="0" i="0">
                <a:solidFill>
                  <a:schemeClr val="tx1"/>
                </a:solidFill>
                <a:latin typeface="Meiryo UI" panose="020B0604030504040204" pitchFamily="34" charset="-128"/>
                <a:ea typeface="Meiryo UI" panose="020B0604030504040204" pitchFamily="34" charset="-128"/>
              </a:defRPr>
            </a:lvl1pPr>
          </a:lstStyle>
          <a:p>
            <a:fld id="{64DB1132-2CE9-3F41-A506-06CCBBF21DDE}" type="slidenum">
              <a:rPr lang="ja-JP" altLang="en-US" smtClean="0"/>
              <a:pPr/>
              <a:t>‹#›</a:t>
            </a:fld>
            <a:endParaRPr lang="ja-JP" altLang="en-US"/>
          </a:p>
        </p:txBody>
      </p:sp>
    </p:spTree>
    <p:extLst>
      <p:ext uri="{BB962C8B-B14F-4D97-AF65-F5344CB8AC3E}">
        <p14:creationId xmlns:p14="http://schemas.microsoft.com/office/powerpoint/2010/main" val="3931505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535283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3F05326-1413-F454-6DCC-E56DBDBCC692}"/>
              </a:ext>
            </a:extLst>
          </p:cNvPr>
          <p:cNvSpPr>
            <a:spLocks noGrp="1"/>
          </p:cNvSpPr>
          <p:nvPr>
            <p:ph type="title"/>
          </p:nvPr>
        </p:nvSpPr>
        <p:spPr>
          <a:xfrm>
            <a:off x="838201" y="365127"/>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2EC07F2-B0D2-7281-3A02-C6D8E7D3FC6B}"/>
              </a:ext>
            </a:extLst>
          </p:cNvPr>
          <p:cNvSpPr>
            <a:spLocks noGrp="1"/>
          </p:cNvSpPr>
          <p:nvPr>
            <p:ph type="body" idx="1"/>
          </p:nvPr>
        </p:nvSpPr>
        <p:spPr>
          <a:xfrm>
            <a:off x="838201"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40155DC-BA0F-C54F-F742-30906FD76378}"/>
              </a:ext>
            </a:extLst>
          </p:cNvPr>
          <p:cNvSpPr>
            <a:spLocks noGrp="1"/>
          </p:cNvSpPr>
          <p:nvPr>
            <p:ph type="dt" sz="half" idx="2"/>
          </p:nvPr>
        </p:nvSpPr>
        <p:spPr>
          <a:xfrm>
            <a:off x="838201" y="6356352"/>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C203BE0-F7D6-44DD-84F7-6F964019EC34}" type="datetime1">
              <a:rPr kumimoji="1" lang="ja-JP" altLang="en-US" smtClean="0"/>
              <a:t>2025/11/16</a:t>
            </a:fld>
            <a:endParaRPr kumimoji="1" lang="ja-JP" altLang="en-US"/>
          </a:p>
        </p:txBody>
      </p:sp>
      <p:sp>
        <p:nvSpPr>
          <p:cNvPr id="5" name="フッター プレースホルダー 4">
            <a:extLst>
              <a:ext uri="{FF2B5EF4-FFF2-40B4-BE49-F238E27FC236}">
                <a16:creationId xmlns:a16="http://schemas.microsoft.com/office/drawing/2014/main" id="{5E8928A5-620E-0CA6-274D-03A18A1CE6B1}"/>
              </a:ext>
            </a:extLst>
          </p:cNvPr>
          <p:cNvSpPr>
            <a:spLocks noGrp="1"/>
          </p:cNvSpPr>
          <p:nvPr>
            <p:ph type="ftr" sz="quarter" idx="3"/>
          </p:nvPr>
        </p:nvSpPr>
        <p:spPr>
          <a:xfrm>
            <a:off x="4038601" y="6356352"/>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683C27C-47DD-4F64-0B87-AF6EA9219200}"/>
              </a:ext>
            </a:extLst>
          </p:cNvPr>
          <p:cNvSpPr>
            <a:spLocks noGrp="1"/>
          </p:cNvSpPr>
          <p:nvPr>
            <p:ph type="sldNum" sz="quarter" idx="4"/>
          </p:nvPr>
        </p:nvSpPr>
        <p:spPr>
          <a:xfrm>
            <a:off x="9410700" y="6470652"/>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6EB24A3-AFA2-4255-A0E8-C0A7A2E3EBF1}" type="slidenum">
              <a:rPr kumimoji="1" lang="ja-JP" altLang="en-US" smtClean="0"/>
              <a:t>‹#›</a:t>
            </a:fld>
            <a:endParaRPr kumimoji="1" lang="ja-JP" altLang="en-US"/>
          </a:p>
        </p:txBody>
      </p:sp>
    </p:spTree>
    <p:extLst>
      <p:ext uri="{BB962C8B-B14F-4D97-AF65-F5344CB8AC3E}">
        <p14:creationId xmlns:p14="http://schemas.microsoft.com/office/powerpoint/2010/main" val="2568451836"/>
      </p:ext>
    </p:extLst>
  </p:cSld>
  <p:clrMap bg1="lt1" tx1="dk1" bg2="lt2" tx2="dk2" accent1="accent1" accent2="accent2" accent3="accent3" accent4="accent4" accent5="accent5" accent6="accent6" hlink="hlink" folHlink="folHlink"/>
  <p:sldLayoutIdLst>
    <p:sldLayoutId id="2147483655" r:id="rId1"/>
    <p:sldLayoutId id="2147483660" r:id="rId2"/>
    <p:sldLayoutId id="2147483661" r:id="rId3"/>
    <p:sldLayoutId id="2147483662" r:id="rId4"/>
    <p:sldLayoutId id="2147483663" r:id="rId5"/>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7F657E-FA94-627F-BE00-B2F1C3548229}"/>
              </a:ext>
            </a:extLst>
          </p:cNvPr>
          <p:cNvSpPr>
            <a:spLocks noGrp="1"/>
          </p:cNvSpPr>
          <p:nvPr>
            <p:ph type="title"/>
          </p:nvPr>
        </p:nvSpPr>
        <p:spPr>
          <a:xfrm>
            <a:off x="2055812" y="1222253"/>
            <a:ext cx="8080375" cy="1694707"/>
          </a:xfrm>
          <a:prstGeom prst="rect">
            <a:avLst/>
          </a:prstGeom>
        </p:spPr>
        <p:txBody>
          <a:bodyPr>
            <a:normAutofit/>
          </a:bodyPr>
          <a:lstStyle/>
          <a:p>
            <a:pPr algn="ctr"/>
            <a:r>
              <a:rPr kumimoji="1" lang="ja-JP" altLang="en-US" b="1" dirty="0">
                <a:latin typeface="Meiryo UI" panose="020B0604030504040204" pitchFamily="34" charset="-128"/>
                <a:ea typeface="Meiryo UI" panose="020B0604030504040204" pitchFamily="34" charset="-128"/>
              </a:rPr>
              <a:t>地域学習会</a:t>
            </a:r>
            <a:br>
              <a:rPr kumimoji="1" lang="en-US" altLang="ja-JP" b="1" dirty="0">
                <a:latin typeface="Meiryo UI" panose="020B0604030504040204" pitchFamily="34" charset="-128"/>
                <a:ea typeface="Meiryo UI" panose="020B0604030504040204" pitchFamily="34" charset="-128"/>
              </a:rPr>
            </a:br>
            <a:r>
              <a:rPr kumimoji="1" lang="ja-JP" altLang="en-US" sz="4400" b="0" dirty="0">
                <a:latin typeface="Meiryo UI" panose="020B0604030504040204" pitchFamily="34" charset="-128"/>
                <a:ea typeface="Meiryo UI" panose="020B0604030504040204" pitchFamily="34" charset="-128"/>
              </a:rPr>
              <a:t>オンライン会議グランドルール</a:t>
            </a:r>
            <a:br>
              <a:rPr kumimoji="1" lang="en-US" altLang="ja-JP" sz="4400" b="0" dirty="0">
                <a:latin typeface="Meiryo UI" panose="020B0604030504040204" pitchFamily="34" charset="-128"/>
                <a:ea typeface="Meiryo UI" panose="020B0604030504040204" pitchFamily="34" charset="-128"/>
              </a:rPr>
            </a:br>
            <a:r>
              <a:rPr kumimoji="1" lang="en-US" altLang="ja-JP" sz="4400" b="0" dirty="0">
                <a:latin typeface="Meiryo UI" panose="020B0604030504040204" pitchFamily="34" charset="-128"/>
                <a:ea typeface="Meiryo UI" panose="020B0604030504040204" pitchFamily="34" charset="-128"/>
              </a:rPr>
              <a:t>VHO-net</a:t>
            </a:r>
            <a:r>
              <a:rPr kumimoji="1" lang="ja-JP" altLang="en-US" sz="4400" b="0" dirty="0">
                <a:latin typeface="Meiryo UI" panose="020B0604030504040204" pitchFamily="34" charset="-128"/>
                <a:ea typeface="Meiryo UI" panose="020B0604030504040204" pitchFamily="34" charset="-128"/>
              </a:rPr>
              <a:t>　理念・活動指針</a:t>
            </a:r>
            <a:endParaRPr kumimoji="1" lang="ja-JP" altLang="en-US" b="0" dirty="0">
              <a:latin typeface="Meiryo UI" panose="020B0604030504040204" pitchFamily="34" charset="-128"/>
              <a:ea typeface="Meiryo UI" panose="020B0604030504040204" pitchFamily="34" charset="-128"/>
            </a:endParaRPr>
          </a:p>
        </p:txBody>
      </p:sp>
      <p:sp>
        <p:nvSpPr>
          <p:cNvPr id="3" name="テキスト ボックス 2">
            <a:extLst>
              <a:ext uri="{FF2B5EF4-FFF2-40B4-BE49-F238E27FC236}">
                <a16:creationId xmlns:a16="http://schemas.microsoft.com/office/drawing/2014/main" id="{28BAFFD7-8735-6A16-8201-A32C96E0B017}"/>
              </a:ext>
            </a:extLst>
          </p:cNvPr>
          <p:cNvSpPr txBox="1"/>
          <p:nvPr/>
        </p:nvSpPr>
        <p:spPr>
          <a:xfrm>
            <a:off x="4894569" y="5858539"/>
            <a:ext cx="2573079" cy="369332"/>
          </a:xfrm>
          <a:prstGeom prst="rect">
            <a:avLst/>
          </a:prstGeom>
          <a:noFill/>
        </p:spPr>
        <p:txBody>
          <a:bodyPr wrap="square" rtlCol="0">
            <a:spAutoFit/>
          </a:bodyPr>
          <a:lstStyle/>
          <a:p>
            <a:pPr algn="ctr"/>
            <a:r>
              <a:rPr kumimoji="1" lang="en-US" altLang="ja-JP" dirty="0">
                <a:latin typeface="Calibri" panose="020F0502020204030204" pitchFamily="34" charset="0"/>
                <a:cs typeface="Calibri" panose="020F0502020204030204" pitchFamily="34" charset="0"/>
              </a:rPr>
              <a:t>2025</a:t>
            </a:r>
            <a:endParaRPr kumimoji="1" lang="ja-JP" alt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48862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8EC2837-D2F6-437F-8D96-6523E1C56B99}"/>
              </a:ext>
            </a:extLst>
          </p:cNvPr>
          <p:cNvSpPr txBox="1"/>
          <p:nvPr/>
        </p:nvSpPr>
        <p:spPr>
          <a:xfrm>
            <a:off x="2666999" y="509284"/>
            <a:ext cx="6858000" cy="646331"/>
          </a:xfrm>
          <a:prstGeom prst="rect">
            <a:avLst/>
          </a:prstGeom>
          <a:noFill/>
        </p:spPr>
        <p:txBody>
          <a:bodyPr wrap="square" rtlCol="0">
            <a:spAutoFit/>
          </a:bodyPr>
          <a:lstStyle/>
          <a:p>
            <a:pPr algn="ctr"/>
            <a:r>
              <a:rPr lang="ja-JP" altLang="en-US" sz="3600" b="1" dirty="0">
                <a:latin typeface="Meiryo UI" panose="020B0604030504040204" pitchFamily="50" charset="-128"/>
                <a:ea typeface="Meiryo UI" panose="020B0604030504040204" pitchFamily="50" charset="-128"/>
              </a:rPr>
              <a:t>オンライン会議グランドルール</a:t>
            </a:r>
          </a:p>
        </p:txBody>
      </p:sp>
      <p:sp>
        <p:nvSpPr>
          <p:cNvPr id="5" name="テキスト ボックス 4">
            <a:extLst>
              <a:ext uri="{FF2B5EF4-FFF2-40B4-BE49-F238E27FC236}">
                <a16:creationId xmlns:a16="http://schemas.microsoft.com/office/drawing/2014/main" id="{E8BC59E1-CCAF-4924-81CF-E6B4D538026E}"/>
              </a:ext>
            </a:extLst>
          </p:cNvPr>
          <p:cNvSpPr txBox="1"/>
          <p:nvPr/>
        </p:nvSpPr>
        <p:spPr>
          <a:xfrm>
            <a:off x="348340" y="1275261"/>
            <a:ext cx="11495317" cy="5909310"/>
          </a:xfrm>
          <a:prstGeom prst="rect">
            <a:avLst/>
          </a:prstGeom>
          <a:noFill/>
        </p:spPr>
        <p:txBody>
          <a:bodyPr wrap="square" rtlCol="0">
            <a:spAutoFit/>
          </a:bodyPr>
          <a:lstStyle/>
          <a:p>
            <a:r>
              <a:rPr lang="ja-JP" altLang="en-US" sz="2400" b="1" dirty="0">
                <a:solidFill>
                  <a:srgbClr val="0000FF"/>
                </a:solidFill>
                <a:latin typeface="Meiryo UI" panose="020B0604030504040204" pitchFamily="50" charset="-128"/>
                <a:ea typeface="Meiryo UI" panose="020B0604030504040204" pitchFamily="50" charset="-128"/>
              </a:rPr>
              <a:t>お願い</a:t>
            </a:r>
            <a:endParaRPr lang="en-US" altLang="ja-JP" sz="2400" b="1" dirty="0">
              <a:solidFill>
                <a:srgbClr val="0000FF"/>
              </a:solidFill>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r>
              <a:rPr lang="ja-JP" altLang="en-US" sz="2000" b="1" dirty="0">
                <a:solidFill>
                  <a:srgbClr val="9900FF"/>
                </a:solidFill>
                <a:latin typeface="Meiryo UI" panose="020B0604030504040204" pitchFamily="50" charset="-128"/>
                <a:ea typeface="Meiryo UI" panose="020B0604030504040204" pitchFamily="50" charset="-128"/>
              </a:rPr>
              <a:t>録画、録音</a:t>
            </a:r>
            <a:r>
              <a:rPr lang="ja-JP" altLang="en-US" sz="2000" dirty="0">
                <a:latin typeface="Meiryo UI" panose="020B0604030504040204" pitchFamily="50" charset="-128"/>
                <a:ea typeface="Meiryo UI" panose="020B0604030504040204" pitchFamily="50" charset="-128"/>
              </a:rPr>
              <a:t>をとって、許可なくネット上にアップしたり、他者に共有しないこと。ただし自分の記録用としての録音、写真を撮影するのは可能。</a:t>
            </a:r>
            <a:endParaRPr lang="en-US" altLang="ja-JP" sz="2000" dirty="0">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r>
              <a:rPr lang="ja-JP" altLang="en-US" sz="2000" b="1" dirty="0">
                <a:solidFill>
                  <a:srgbClr val="9900FF"/>
                </a:solidFill>
                <a:latin typeface="Meiryo UI" panose="020B0604030504040204" pitchFamily="50" charset="-128"/>
                <a:ea typeface="Meiryo UI" panose="020B0604030504040204" pitchFamily="50" charset="-128"/>
              </a:rPr>
              <a:t>地域学習会のようす</a:t>
            </a:r>
            <a:r>
              <a:rPr lang="ja-JP" altLang="en-US" sz="2000" dirty="0">
                <a:latin typeface="Meiryo UI" panose="020B0604030504040204" pitchFamily="50" charset="-128"/>
                <a:ea typeface="Meiryo UI" panose="020B0604030504040204" pitchFamily="50" charset="-128"/>
              </a:rPr>
              <a:t>を個人の</a:t>
            </a:r>
            <a:r>
              <a:rPr lang="en-US" altLang="ja-JP" sz="2000" dirty="0">
                <a:latin typeface="Meiryo UI" panose="020B0604030504040204" pitchFamily="50" charset="-128"/>
                <a:ea typeface="Meiryo UI" panose="020B0604030504040204" pitchFamily="50" charset="-128"/>
              </a:rPr>
              <a:t>SNS</a:t>
            </a:r>
            <a:r>
              <a:rPr lang="ja-JP" altLang="en-US" sz="2000" dirty="0">
                <a:latin typeface="Meiryo UI" panose="020B0604030504040204" pitchFamily="50" charset="-128"/>
                <a:ea typeface="Meiryo UI" panose="020B0604030504040204" pitchFamily="50" charset="-128"/>
              </a:rPr>
              <a:t>にアップする場合、参加者の顔が特定できる場合は、本人の許可を得てからアップすること。顔を特定できない場合は、そのまま投稿可能。</a:t>
            </a:r>
            <a:endParaRPr lang="en-US" altLang="ja-JP" sz="2000" dirty="0">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r>
              <a:rPr lang="en-US" altLang="ja-JP" sz="2000" dirty="0">
                <a:latin typeface="Meiryo UI" panose="020B0604030504040204" pitchFamily="50" charset="-128"/>
                <a:ea typeface="Meiryo UI" panose="020B0604030504040204" pitchFamily="50" charset="-128"/>
              </a:rPr>
              <a:t>VHO-net</a:t>
            </a:r>
            <a:r>
              <a:rPr lang="ja-JP" altLang="en-US" sz="2000" dirty="0">
                <a:latin typeface="Meiryo UI" panose="020B0604030504040204" pitchFamily="50" charset="-128"/>
                <a:ea typeface="Meiryo UI" panose="020B0604030504040204" pitchFamily="50" charset="-128"/>
              </a:rPr>
              <a:t>公式インスタグラムへの投稿は、事務局とデジタル担当委員が行う（参加者に確認を取る）</a:t>
            </a:r>
            <a:endParaRPr lang="en-US" altLang="ja-JP" sz="2000" dirty="0">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一人１台のみ接続（接続が不安定な場合のみ、</a:t>
            </a:r>
            <a:r>
              <a:rPr lang="en-US" altLang="ja-JP" sz="2000" dirty="0">
                <a:latin typeface="Meiryo UI" panose="020B0604030504040204" pitchFamily="50" charset="-128"/>
                <a:ea typeface="Meiryo UI" panose="020B0604030504040204" pitchFamily="50" charset="-128"/>
              </a:rPr>
              <a:t>PC</a:t>
            </a:r>
            <a:r>
              <a:rPr lang="ja-JP" altLang="en-US" sz="2000" dirty="0">
                <a:latin typeface="Meiryo UI" panose="020B0604030504040204" pitchFamily="50" charset="-128"/>
                <a:ea typeface="Meiryo UI" panose="020B0604030504040204" pitchFamily="50" charset="-128"/>
              </a:rPr>
              <a:t>、スマホなど２台接続可）</a:t>
            </a:r>
            <a:endParaRPr lang="en-US" altLang="ja-JP" sz="2000" dirty="0">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発言しない時は、基本音声は</a:t>
            </a:r>
            <a:r>
              <a:rPr lang="ja-JP" altLang="en-US" sz="2000" b="1" dirty="0">
                <a:solidFill>
                  <a:srgbClr val="9900FF"/>
                </a:solidFill>
                <a:latin typeface="Meiryo UI" panose="020B0604030504040204" pitchFamily="50" charset="-128"/>
                <a:ea typeface="Meiryo UI" panose="020B0604030504040204" pitchFamily="50" charset="-128"/>
              </a:rPr>
              <a:t>ミュート</a:t>
            </a:r>
            <a:r>
              <a:rPr lang="ja-JP" altLang="en-US" sz="2000" dirty="0">
                <a:latin typeface="Meiryo UI" panose="020B0604030504040204" pitchFamily="50" charset="-128"/>
                <a:ea typeface="Meiryo UI" panose="020B0604030504040204" pitchFamily="50" charset="-128"/>
              </a:rPr>
              <a:t>にする</a:t>
            </a:r>
            <a:endParaRPr lang="en-US" altLang="ja-JP" sz="2000" dirty="0">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メディアの取材が入ることもある</a:t>
            </a:r>
            <a:endParaRPr lang="en-US" altLang="ja-JP" sz="20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　　　　　　　　　　　　　　　　　　　　</a:t>
            </a:r>
            <a:endParaRPr lang="ja-JP" altLang="ja-JP" sz="2000" dirty="0">
              <a:latin typeface="Meiryo UI" panose="020B0604030504040204" pitchFamily="50" charset="-128"/>
              <a:ea typeface="Meiryo UI" panose="020B0604030504040204" pitchFamily="50" charset="-128"/>
            </a:endParaRPr>
          </a:p>
          <a:p>
            <a:r>
              <a:rPr lang="ja-JP" altLang="ja-JP" sz="2400" b="1" dirty="0">
                <a:solidFill>
                  <a:srgbClr val="0000FF"/>
                </a:solidFill>
                <a:latin typeface="Meiryo UI" panose="020B0604030504040204" pitchFamily="50" charset="-128"/>
                <a:ea typeface="Meiryo UI" panose="020B0604030504040204" pitchFamily="50" charset="-128"/>
              </a:rPr>
              <a:t>トラブル対応</a:t>
            </a:r>
          </a:p>
          <a:p>
            <a:pPr marL="342900" indent="-342900">
              <a:buFont typeface="Arial" panose="020B0604020202020204" pitchFamily="34" charset="0"/>
              <a:buChar char="•"/>
            </a:pPr>
            <a:r>
              <a:rPr lang="ja-JP" altLang="ja-JP" sz="2000" dirty="0">
                <a:latin typeface="Meiryo UI" panose="020B0604030504040204" pitchFamily="50" charset="-128"/>
                <a:ea typeface="Meiryo UI" panose="020B0604030504040204" pitchFamily="50" charset="-128"/>
              </a:rPr>
              <a:t>音声がハウリングした時は</a:t>
            </a:r>
            <a:r>
              <a:rPr lang="ja-JP" altLang="ja-JP" sz="2000" b="1" dirty="0">
                <a:solidFill>
                  <a:srgbClr val="9900FF"/>
                </a:solidFill>
                <a:latin typeface="Meiryo UI" panose="020B0604030504040204" pitchFamily="50" charset="-128"/>
                <a:ea typeface="Meiryo UI" panose="020B0604030504040204" pitchFamily="50" charset="-128"/>
              </a:rPr>
              <a:t>ミュート</a:t>
            </a:r>
            <a:r>
              <a:rPr lang="ja-JP" altLang="ja-JP" sz="2000" dirty="0">
                <a:latin typeface="Meiryo UI" panose="020B0604030504040204" pitchFamily="50" charset="-128"/>
                <a:ea typeface="Meiryo UI" panose="020B0604030504040204" pitchFamily="50" charset="-128"/>
              </a:rPr>
              <a:t>にする</a:t>
            </a:r>
            <a:r>
              <a:rPr lang="ja-JP" altLang="en-US" sz="2000"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（主催者側の権限でミュートにすることがある）</a:t>
            </a:r>
            <a:endParaRPr lang="en-US" altLang="ja-JP" dirty="0">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r>
              <a:rPr lang="ja-JP" altLang="en-US" sz="1800" dirty="0">
                <a:latin typeface="Meiryo UI" panose="020B0604030504040204" pitchFamily="50" charset="-128"/>
                <a:ea typeface="Meiryo UI" panose="020B0604030504040204" pitchFamily="50" charset="-128"/>
              </a:rPr>
              <a:t>音が小さい場合は</a:t>
            </a:r>
            <a:r>
              <a:rPr lang="en-US" altLang="ja-JP" sz="1800" dirty="0">
                <a:latin typeface="Meiryo UI" panose="020B0604030504040204" pitchFamily="50" charset="-128"/>
                <a:ea typeface="Meiryo UI" panose="020B0604030504040204" pitchFamily="50" charset="-128"/>
              </a:rPr>
              <a:t>PC</a:t>
            </a:r>
            <a:r>
              <a:rPr lang="ja-JP" altLang="en-US" sz="1800" dirty="0">
                <a:latin typeface="Meiryo UI" panose="020B0604030504040204" pitchFamily="50" charset="-128"/>
                <a:ea typeface="Meiryo UI" panose="020B0604030504040204" pitchFamily="50" charset="-128"/>
              </a:rPr>
              <a:t>本体のボリュームを大きくする</a:t>
            </a:r>
            <a:endParaRPr lang="en-US" altLang="ja-JP" dirty="0">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ネットが不安定な場合は、</a:t>
            </a:r>
            <a:r>
              <a:rPr lang="ja-JP" altLang="en-US" sz="2000" b="1" dirty="0">
                <a:solidFill>
                  <a:srgbClr val="9900FF"/>
                </a:solidFill>
                <a:latin typeface="Meiryo UI" panose="020B0604030504040204" pitchFamily="50" charset="-128"/>
                <a:ea typeface="Meiryo UI" panose="020B0604030504040204" pitchFamily="50" charset="-128"/>
              </a:rPr>
              <a:t>ビデオをオフ</a:t>
            </a:r>
            <a:r>
              <a:rPr lang="ja-JP" altLang="en-US" sz="2000" dirty="0">
                <a:latin typeface="Meiryo UI" panose="020B0604030504040204" pitchFamily="50" charset="-128"/>
                <a:ea typeface="Meiryo UI" panose="020B0604030504040204" pitchFamily="50" charset="-128"/>
              </a:rPr>
              <a:t>にする。その際はチャットなどで周囲に伝える</a:t>
            </a:r>
            <a:endParaRPr lang="ja-JP" altLang="ja-JP" sz="2000" dirty="0">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r>
              <a:rPr lang="ja-JP" altLang="ja-JP" sz="2000" dirty="0">
                <a:latin typeface="Meiryo UI" panose="020B0604030504040204" pitchFamily="50" charset="-128"/>
                <a:ea typeface="Meiryo UI" panose="020B0604030504040204" pitchFamily="50" charset="-128"/>
              </a:rPr>
              <a:t>周囲に人</a:t>
            </a:r>
            <a:r>
              <a:rPr lang="ja-JP" altLang="en-US" sz="2000" dirty="0">
                <a:latin typeface="Meiryo UI" panose="020B0604030504040204" pitchFamily="50" charset="-128"/>
                <a:ea typeface="Meiryo UI" panose="020B0604030504040204" pitchFamily="50" charset="-128"/>
              </a:rPr>
              <a:t>やペット</a:t>
            </a:r>
            <a:r>
              <a:rPr lang="ja-JP" altLang="ja-JP" sz="2000" dirty="0">
                <a:latin typeface="Meiryo UI" panose="020B0604030504040204" pitchFamily="50" charset="-128"/>
                <a:ea typeface="Meiryo UI" panose="020B0604030504040204" pitchFamily="50" charset="-128"/>
              </a:rPr>
              <a:t>がいる場合や</a:t>
            </a:r>
            <a:r>
              <a:rPr lang="ja-JP" altLang="en-US" sz="2000" dirty="0">
                <a:latin typeface="Meiryo UI" panose="020B0604030504040204" pitchFamily="50" charset="-128"/>
                <a:ea typeface="Meiryo UI" panose="020B0604030504040204" pitchFamily="50" charset="-128"/>
              </a:rPr>
              <a:t>周囲の音が大きい場合は、</a:t>
            </a:r>
            <a:r>
              <a:rPr lang="ja-JP" altLang="ja-JP" sz="2000" b="1" dirty="0">
                <a:solidFill>
                  <a:srgbClr val="9900FF"/>
                </a:solidFill>
                <a:latin typeface="Meiryo UI" panose="020B0604030504040204" pitchFamily="50" charset="-128"/>
                <a:ea typeface="Meiryo UI" panose="020B0604030504040204" pitchFamily="50" charset="-128"/>
              </a:rPr>
              <a:t>マイク付きイヤホン</a:t>
            </a:r>
            <a:r>
              <a:rPr lang="ja-JP" altLang="ja-JP" sz="2000" dirty="0">
                <a:latin typeface="Meiryo UI" panose="020B0604030504040204" pitchFamily="50" charset="-128"/>
                <a:ea typeface="Meiryo UI" panose="020B0604030504040204" pitchFamily="50" charset="-128"/>
              </a:rPr>
              <a:t>を使う</a:t>
            </a:r>
            <a:endParaRPr lang="en-US" altLang="ja-JP" sz="2000" dirty="0">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r>
              <a:rPr lang="ja-JP" altLang="ja-JP" sz="2000" dirty="0">
                <a:latin typeface="Meiryo UI" panose="020B0604030504040204" pitchFamily="50" charset="-128"/>
                <a:ea typeface="Meiryo UI" panose="020B0604030504040204" pitchFamily="50" charset="-128"/>
              </a:rPr>
              <a:t>何らかのトラブルの際は、電話や携帯のショートメッセージを使用して</a:t>
            </a:r>
            <a:r>
              <a:rPr lang="ja-JP" altLang="en-US" sz="2000" dirty="0">
                <a:latin typeface="Meiryo UI" panose="020B0604030504040204" pitchFamily="50" charset="-128"/>
                <a:ea typeface="Meiryo UI" panose="020B0604030504040204" pitchFamily="50" charset="-128"/>
              </a:rPr>
              <a:t>、</a:t>
            </a:r>
            <a:endParaRPr lang="en-US" altLang="ja-JP" sz="2000" dirty="0">
              <a:latin typeface="Meiryo UI" panose="020B0604030504040204" pitchFamily="50" charset="-128"/>
              <a:ea typeface="Meiryo UI" panose="020B0604030504040204" pitchFamily="50" charset="-128"/>
            </a:endParaRPr>
          </a:p>
          <a:p>
            <a:r>
              <a:rPr lang="ja-JP" altLang="en-US" sz="2000" b="1" dirty="0">
                <a:solidFill>
                  <a:srgbClr val="9900FF"/>
                </a:solidFill>
                <a:latin typeface="Meiryo UI" panose="020B0604030504040204" pitchFamily="50" charset="-128"/>
                <a:ea typeface="Meiryo UI" panose="020B0604030504040204" pitchFamily="50" charset="-128"/>
              </a:rPr>
              <a:t>　　</a:t>
            </a:r>
            <a:r>
              <a:rPr lang="ja-JP" altLang="ja-JP" sz="2000" b="1" dirty="0">
                <a:solidFill>
                  <a:srgbClr val="9900FF"/>
                </a:solidFill>
                <a:latin typeface="Meiryo UI" panose="020B0604030504040204" pitchFamily="50" charset="-128"/>
                <a:ea typeface="Meiryo UI" panose="020B0604030504040204" pitchFamily="50" charset="-128"/>
              </a:rPr>
              <a:t>事務局</a:t>
            </a:r>
            <a:r>
              <a:rPr lang="ja-JP" altLang="en-US" sz="2000" b="1" dirty="0">
                <a:solidFill>
                  <a:srgbClr val="9900FF"/>
                </a:solidFill>
                <a:latin typeface="Meiryo UI" panose="020B0604030504040204" pitchFamily="50" charset="-128"/>
                <a:ea typeface="Meiryo UI" panose="020B0604030504040204" pitchFamily="50" charset="-128"/>
              </a:rPr>
              <a:t>または地域運営委員に</a:t>
            </a:r>
            <a:r>
              <a:rPr lang="ja-JP" altLang="ja-JP" sz="2000" b="1" dirty="0">
                <a:solidFill>
                  <a:srgbClr val="9900FF"/>
                </a:solidFill>
                <a:latin typeface="Meiryo UI" panose="020B0604030504040204" pitchFamily="50" charset="-128"/>
                <a:ea typeface="Meiryo UI" panose="020B0604030504040204" pitchFamily="50" charset="-128"/>
              </a:rPr>
              <a:t>連絡</a:t>
            </a:r>
            <a:r>
              <a:rPr lang="ja-JP" altLang="ja-JP" sz="2000" dirty="0">
                <a:latin typeface="Meiryo UI" panose="020B0604030504040204" pitchFamily="50" charset="-128"/>
                <a:ea typeface="Meiryo UI" panose="020B0604030504040204" pitchFamily="50" charset="-128"/>
              </a:rPr>
              <a:t>する</a:t>
            </a:r>
            <a:r>
              <a:rPr lang="ja-JP" altLang="en-US" sz="2000" dirty="0">
                <a:latin typeface="Meiryo UI" panose="020B0604030504040204" pitchFamily="50" charset="-128"/>
                <a:ea typeface="Meiryo UI" panose="020B0604030504040204" pitchFamily="50" charset="-128"/>
              </a:rPr>
              <a:t>　</a:t>
            </a:r>
            <a:endParaRPr lang="en-US" altLang="ja-JP" sz="2000" dirty="0">
              <a:latin typeface="Meiryo UI" panose="020B0604030504040204" pitchFamily="50" charset="-128"/>
              <a:ea typeface="Meiryo UI" panose="020B0604030504040204" pitchFamily="50" charset="-128"/>
            </a:endParaRPr>
          </a:p>
          <a:p>
            <a:pPr algn="ctr">
              <a:tabLst>
                <a:tab pos="4389438" algn="l"/>
              </a:tabLst>
            </a:pPr>
            <a:r>
              <a:rPr lang="ja-JP" altLang="en-US" sz="2000" dirty="0">
                <a:solidFill>
                  <a:srgbClr val="0000FF"/>
                </a:solidFill>
                <a:latin typeface="Meiryo UI" panose="020B0604030504040204" pitchFamily="50" charset="-128"/>
                <a:ea typeface="Meiryo UI" panose="020B0604030504040204" pitchFamily="50" charset="-128"/>
              </a:rPr>
              <a:t>　</a:t>
            </a:r>
            <a:endParaRPr lang="en-US" altLang="ja-JP" sz="2000" dirty="0">
              <a:solidFill>
                <a:srgbClr val="0000FF"/>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16865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E8BC59E1-CCAF-4924-81CF-E6B4D538026E}"/>
              </a:ext>
            </a:extLst>
          </p:cNvPr>
          <p:cNvSpPr txBox="1"/>
          <p:nvPr/>
        </p:nvSpPr>
        <p:spPr>
          <a:xfrm>
            <a:off x="656560" y="1275717"/>
            <a:ext cx="9962454" cy="5186035"/>
          </a:xfrm>
          <a:prstGeom prst="rect">
            <a:avLst/>
          </a:prstGeom>
          <a:noFill/>
        </p:spPr>
        <p:txBody>
          <a:bodyPr wrap="square" rtlCol="0">
            <a:spAutoFit/>
          </a:bodyPr>
          <a:lstStyle/>
          <a:p>
            <a:r>
              <a:rPr lang="ja-JP" altLang="ja-JP" sz="2400" b="1" dirty="0">
                <a:solidFill>
                  <a:srgbClr val="0000FF"/>
                </a:solidFill>
                <a:latin typeface="Meiryo UI" panose="020B0604030504040204" pitchFamily="50" charset="-128"/>
                <a:ea typeface="Meiryo UI" panose="020B0604030504040204" pitchFamily="50" charset="-128"/>
              </a:rPr>
              <a:t>講演を聞くとき</a:t>
            </a:r>
            <a:endParaRPr lang="en-US" altLang="ja-JP" sz="2400" b="1" dirty="0">
              <a:solidFill>
                <a:srgbClr val="0000FF"/>
              </a:solidFill>
              <a:latin typeface="Meiryo UI" panose="020B0604030504040204" pitchFamily="50" charset="-128"/>
              <a:ea typeface="Meiryo UI" panose="020B0604030504040204" pitchFamily="50" charset="-128"/>
            </a:endParaRPr>
          </a:p>
          <a:p>
            <a:endParaRPr lang="ja-JP" altLang="ja-JP" sz="900" b="1" dirty="0">
              <a:solidFill>
                <a:srgbClr val="0000FF"/>
              </a:solidFill>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r>
              <a:rPr lang="ja-JP" altLang="ja-JP" sz="2000" dirty="0">
                <a:latin typeface="Meiryo UI" panose="020B0604030504040204" pitchFamily="50" charset="-128"/>
                <a:ea typeface="Meiryo UI" panose="020B0604030504040204" pitchFamily="50" charset="-128"/>
              </a:rPr>
              <a:t>必ず音声を</a:t>
            </a:r>
            <a:r>
              <a:rPr lang="ja-JP" altLang="ja-JP" sz="2000" b="1" dirty="0">
                <a:solidFill>
                  <a:srgbClr val="9900FF"/>
                </a:solidFill>
                <a:latin typeface="Meiryo UI" panose="020B0604030504040204" pitchFamily="50" charset="-128"/>
                <a:ea typeface="Meiryo UI" panose="020B0604030504040204" pitchFamily="50" charset="-128"/>
              </a:rPr>
              <a:t>ミュート</a:t>
            </a:r>
            <a:r>
              <a:rPr lang="ja-JP" altLang="ja-JP" sz="2000" dirty="0">
                <a:latin typeface="Meiryo UI" panose="020B0604030504040204" pitchFamily="50" charset="-128"/>
                <a:ea typeface="Meiryo UI" panose="020B0604030504040204" pitchFamily="50" charset="-128"/>
              </a:rPr>
              <a:t>にする</a:t>
            </a:r>
          </a:p>
          <a:p>
            <a:pPr marL="342900" indent="-342900">
              <a:buFont typeface="Arial" panose="020B0604020202020204" pitchFamily="34" charset="0"/>
              <a:buChar char="•"/>
            </a:pPr>
            <a:r>
              <a:rPr lang="ja-JP" altLang="ja-JP" sz="2000" dirty="0">
                <a:latin typeface="Meiryo UI" panose="020B0604030504040204" pitchFamily="50" charset="-128"/>
                <a:ea typeface="Meiryo UI" panose="020B0604030504040204" pitchFamily="50" charset="-128"/>
              </a:rPr>
              <a:t>ビデオを</a:t>
            </a:r>
            <a:r>
              <a:rPr lang="en-US" altLang="ja-JP" sz="2000" b="1" dirty="0">
                <a:solidFill>
                  <a:srgbClr val="9900FF"/>
                </a:solidFill>
                <a:latin typeface="Meiryo UI" panose="020B0604030504040204" pitchFamily="50" charset="-128"/>
                <a:ea typeface="Meiryo UI" panose="020B0604030504040204" pitchFamily="50" charset="-128"/>
              </a:rPr>
              <a:t>OFF</a:t>
            </a:r>
            <a:r>
              <a:rPr lang="ja-JP" altLang="ja-JP" sz="2000" dirty="0">
                <a:latin typeface="Meiryo UI" panose="020B0604030504040204" pitchFamily="50" charset="-128"/>
                <a:ea typeface="Meiryo UI" panose="020B0604030504040204" pitchFamily="50" charset="-128"/>
              </a:rPr>
              <a:t>にしてもよい</a:t>
            </a:r>
            <a:r>
              <a:rPr lang="ja-JP" altLang="en-US" sz="2000" dirty="0">
                <a:latin typeface="Meiryo UI" panose="020B0604030504040204" pitchFamily="50" charset="-128"/>
                <a:ea typeface="Meiryo UI" panose="020B0604030504040204" pitchFamily="50" charset="-128"/>
              </a:rPr>
              <a:t>（ネットワークが不安定な場合は</a:t>
            </a:r>
            <a:r>
              <a:rPr lang="en-US" altLang="ja-JP" sz="2000" dirty="0">
                <a:latin typeface="Meiryo UI" panose="020B0604030504040204" pitchFamily="50" charset="-128"/>
                <a:ea typeface="Meiryo UI" panose="020B0604030504040204" pitchFamily="50" charset="-128"/>
              </a:rPr>
              <a:t>OFF</a:t>
            </a:r>
            <a:r>
              <a:rPr lang="ja-JP" altLang="en-US" sz="2000" dirty="0">
                <a:latin typeface="Meiryo UI" panose="020B0604030504040204" pitchFamily="50" charset="-128"/>
                <a:ea typeface="Meiryo UI" panose="020B0604030504040204" pitchFamily="50" charset="-128"/>
              </a:rPr>
              <a:t>にしたほうがよい）</a:t>
            </a:r>
            <a:endParaRPr lang="ja-JP" altLang="ja-JP" sz="2000" dirty="0">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r>
              <a:rPr lang="ja-JP" altLang="ja-JP" sz="2000" dirty="0">
                <a:latin typeface="Meiryo UI" panose="020B0604030504040204" pitchFamily="50" charset="-128"/>
                <a:ea typeface="Meiryo UI" panose="020B0604030504040204" pitchFamily="50" charset="-128"/>
              </a:rPr>
              <a:t>講演の後に質問がある場合は、</a:t>
            </a:r>
            <a:r>
              <a:rPr lang="ja-JP" altLang="ja-JP" sz="2000" b="1" dirty="0">
                <a:solidFill>
                  <a:srgbClr val="9900FF"/>
                </a:solidFill>
                <a:latin typeface="Meiryo UI" panose="020B0604030504040204" pitchFamily="50" charset="-128"/>
                <a:ea typeface="Meiryo UI" panose="020B0604030504040204" pitchFamily="50" charset="-128"/>
              </a:rPr>
              <a:t>チャット機能</a:t>
            </a:r>
            <a:r>
              <a:rPr lang="ja-JP" altLang="ja-JP" sz="2000" dirty="0">
                <a:latin typeface="Meiryo UI" panose="020B0604030504040204" pitchFamily="50" charset="-128"/>
                <a:ea typeface="Meiryo UI" panose="020B0604030504040204" pitchFamily="50" charset="-128"/>
              </a:rPr>
              <a:t>を活用する</a:t>
            </a:r>
            <a:endParaRPr lang="en-US" altLang="ja-JP" sz="2000" dirty="0">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endParaRPr lang="en-US" altLang="ja-JP" sz="2000" dirty="0">
              <a:latin typeface="Meiryo UI" panose="020B0604030504040204" pitchFamily="50" charset="-128"/>
              <a:ea typeface="Meiryo UI" panose="020B0604030504040204" pitchFamily="50" charset="-128"/>
            </a:endParaRPr>
          </a:p>
          <a:p>
            <a:r>
              <a:rPr lang="ja-JP" altLang="en-US" sz="2400" b="1" dirty="0">
                <a:solidFill>
                  <a:srgbClr val="0000FF"/>
                </a:solidFill>
                <a:latin typeface="Meiryo UI" panose="020B0604030504040204" pitchFamily="50" charset="-128"/>
                <a:ea typeface="Meiryo UI" panose="020B0604030504040204" pitchFamily="50" charset="-128"/>
              </a:rPr>
              <a:t>休憩時間</a:t>
            </a:r>
            <a:endParaRPr lang="en-US" altLang="ja-JP" sz="2400" b="1" dirty="0">
              <a:solidFill>
                <a:srgbClr val="0000FF"/>
              </a:solidFill>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ビデオを</a:t>
            </a:r>
            <a:r>
              <a:rPr lang="en-US" altLang="ja-JP" sz="2000" b="1" dirty="0">
                <a:solidFill>
                  <a:srgbClr val="9900FF"/>
                </a:solidFill>
                <a:latin typeface="Meiryo UI" panose="020B0604030504040204" pitchFamily="50" charset="-128"/>
                <a:ea typeface="Meiryo UI" panose="020B0604030504040204" pitchFamily="50" charset="-128"/>
              </a:rPr>
              <a:t>OFF</a:t>
            </a:r>
            <a:r>
              <a:rPr lang="ja-JP" altLang="en-US" sz="2000" dirty="0">
                <a:latin typeface="Meiryo UI" panose="020B0604030504040204" pitchFamily="50" charset="-128"/>
                <a:ea typeface="Meiryo UI" panose="020B0604030504040204" pitchFamily="50" charset="-128"/>
              </a:rPr>
              <a:t>、音声を</a:t>
            </a:r>
            <a:r>
              <a:rPr lang="ja-JP" altLang="en-US" sz="2000" b="1" dirty="0">
                <a:solidFill>
                  <a:srgbClr val="9900FF"/>
                </a:solidFill>
                <a:latin typeface="Meiryo UI" panose="020B0604030504040204" pitchFamily="50" charset="-128"/>
                <a:ea typeface="Meiryo UI" panose="020B0604030504040204" pitchFamily="50" charset="-128"/>
              </a:rPr>
              <a:t>ミュート</a:t>
            </a:r>
            <a:r>
              <a:rPr lang="ja-JP" altLang="en-US" sz="2000" dirty="0">
                <a:latin typeface="Meiryo UI" panose="020B0604030504040204" pitchFamily="50" charset="-128"/>
                <a:ea typeface="Meiryo UI" panose="020B0604030504040204" pitchFamily="50" charset="-128"/>
              </a:rPr>
              <a:t>にする</a:t>
            </a:r>
            <a:endParaRPr lang="ja-JP" altLang="ja-JP" sz="2000" dirty="0">
              <a:latin typeface="Meiryo UI" panose="020B0604030504040204" pitchFamily="50" charset="-128"/>
              <a:ea typeface="Meiryo UI" panose="020B0604030504040204" pitchFamily="50" charset="-128"/>
            </a:endParaRPr>
          </a:p>
          <a:p>
            <a:r>
              <a:rPr lang="en-US" altLang="ja-JP" sz="2000" dirty="0">
                <a:latin typeface="Meiryo UI" panose="020B0604030504040204" pitchFamily="50" charset="-128"/>
                <a:ea typeface="Meiryo UI" panose="020B0604030504040204" pitchFamily="50" charset="-128"/>
              </a:rPr>
              <a:t> </a:t>
            </a:r>
            <a:endParaRPr lang="ja-JP" altLang="ja-JP" sz="2000" dirty="0">
              <a:latin typeface="Meiryo UI" panose="020B0604030504040204" pitchFamily="50" charset="-128"/>
              <a:ea typeface="Meiryo UI" panose="020B0604030504040204" pitchFamily="50" charset="-128"/>
            </a:endParaRPr>
          </a:p>
          <a:p>
            <a:r>
              <a:rPr lang="ja-JP" altLang="ja-JP" sz="2400" b="1" dirty="0">
                <a:solidFill>
                  <a:srgbClr val="0000FF"/>
                </a:solidFill>
                <a:latin typeface="Meiryo UI" panose="020B0604030504040204" pitchFamily="50" charset="-128"/>
                <a:ea typeface="Meiryo UI" panose="020B0604030504040204" pitchFamily="50" charset="-128"/>
              </a:rPr>
              <a:t>グループワークのとき</a:t>
            </a:r>
            <a:endParaRPr lang="en-US" altLang="ja-JP" sz="2400" b="1" dirty="0">
              <a:solidFill>
                <a:srgbClr val="0000FF"/>
              </a:solidFill>
              <a:latin typeface="Meiryo UI" panose="020B0604030504040204" pitchFamily="50" charset="-128"/>
              <a:ea typeface="Meiryo UI" panose="020B0604030504040204" pitchFamily="50" charset="-128"/>
            </a:endParaRPr>
          </a:p>
          <a:p>
            <a:endParaRPr lang="ja-JP" altLang="ja-JP" sz="1000" dirty="0">
              <a:solidFill>
                <a:srgbClr val="C00000"/>
              </a:solidFill>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r>
              <a:rPr lang="ja-JP" altLang="ja-JP" sz="2000" dirty="0">
                <a:latin typeface="Meiryo UI" panose="020B0604030504040204" pitchFamily="50" charset="-128"/>
                <a:ea typeface="Meiryo UI" panose="020B0604030504040204" pitchFamily="50" charset="-128"/>
              </a:rPr>
              <a:t>ビデオを</a:t>
            </a:r>
            <a:r>
              <a:rPr lang="en-US" altLang="ja-JP" sz="2000" b="1" dirty="0">
                <a:solidFill>
                  <a:srgbClr val="9900FF"/>
                </a:solidFill>
                <a:latin typeface="Meiryo UI" panose="020B0604030504040204" pitchFamily="50" charset="-128"/>
                <a:ea typeface="Meiryo UI" panose="020B0604030504040204" pitchFamily="50" charset="-128"/>
              </a:rPr>
              <a:t>ON</a:t>
            </a:r>
            <a:r>
              <a:rPr lang="ja-JP" altLang="ja-JP" sz="2000" dirty="0">
                <a:latin typeface="Meiryo UI" panose="020B0604030504040204" pitchFamily="50" charset="-128"/>
                <a:ea typeface="Meiryo UI" panose="020B0604030504040204" pitchFamily="50" charset="-128"/>
              </a:rPr>
              <a:t>にする</a:t>
            </a:r>
            <a:r>
              <a:rPr lang="ja-JP" altLang="en-US" sz="2000" dirty="0">
                <a:latin typeface="Meiryo UI" panose="020B0604030504040204" pitchFamily="50" charset="-128"/>
                <a:ea typeface="Meiryo UI" panose="020B0604030504040204" pitchFamily="50" charset="-128"/>
              </a:rPr>
              <a:t>（ネットワークが不安定な場合は</a:t>
            </a:r>
            <a:r>
              <a:rPr lang="en-US" altLang="ja-JP" sz="2000" dirty="0">
                <a:latin typeface="Meiryo UI" panose="020B0604030504040204" pitchFamily="50" charset="-128"/>
                <a:ea typeface="Meiryo UI" panose="020B0604030504040204" pitchFamily="50" charset="-128"/>
              </a:rPr>
              <a:t>OFF</a:t>
            </a:r>
            <a:r>
              <a:rPr lang="ja-JP" altLang="en-US" sz="2000" dirty="0">
                <a:latin typeface="Meiryo UI" panose="020B0604030504040204" pitchFamily="50" charset="-128"/>
                <a:ea typeface="Meiryo UI" panose="020B0604030504040204" pitchFamily="50" charset="-128"/>
              </a:rPr>
              <a:t>でもよい）</a:t>
            </a:r>
            <a:endParaRPr lang="ja-JP" altLang="ja-JP" sz="2000" dirty="0">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r>
              <a:rPr lang="ja-JP" altLang="ja-JP" sz="2000" dirty="0">
                <a:latin typeface="Meiryo UI" panose="020B0604030504040204" pitchFamily="50" charset="-128"/>
                <a:ea typeface="Meiryo UI" panose="020B0604030504040204" pitchFamily="50" charset="-128"/>
              </a:rPr>
              <a:t>発言する</a:t>
            </a:r>
            <a:r>
              <a:rPr lang="ja-JP" altLang="en-US" sz="2000" dirty="0">
                <a:latin typeface="Meiryo UI" panose="020B0604030504040204" pitchFamily="50" charset="-128"/>
                <a:ea typeface="Meiryo UI" panose="020B0604030504040204" pitchFamily="50" charset="-128"/>
              </a:rPr>
              <a:t>時は、</a:t>
            </a:r>
            <a:r>
              <a:rPr lang="ja-JP" altLang="ja-JP" sz="2000" b="1" dirty="0">
                <a:solidFill>
                  <a:srgbClr val="9900FF"/>
                </a:solidFill>
                <a:latin typeface="Meiryo UI" panose="020B0604030504040204" pitchFamily="50" charset="-128"/>
                <a:ea typeface="Meiryo UI" panose="020B0604030504040204" pitchFamily="50" charset="-128"/>
              </a:rPr>
              <a:t>カメラの前で挙手</a:t>
            </a:r>
            <a:r>
              <a:rPr lang="ja-JP" altLang="en-US" sz="2000" dirty="0">
                <a:latin typeface="Meiryo UI" panose="020B0604030504040204" pitchFamily="50" charset="-128"/>
                <a:ea typeface="Meiryo UI" panose="020B0604030504040204" pitchFamily="50" charset="-128"/>
              </a:rPr>
              <a:t>する、または、</a:t>
            </a:r>
            <a:r>
              <a:rPr lang="ja-JP" altLang="ja-JP" sz="2000" dirty="0">
                <a:latin typeface="Meiryo UI" panose="020B0604030504040204" pitchFamily="50" charset="-128"/>
                <a:ea typeface="Meiryo UI" panose="020B0604030504040204" pitchFamily="50" charset="-128"/>
              </a:rPr>
              <a:t>ファシリテーターの指名を待つ</a:t>
            </a:r>
          </a:p>
          <a:p>
            <a:pPr marL="342900" indent="-342900">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原則、</a:t>
            </a:r>
            <a:r>
              <a:rPr lang="ja-JP" altLang="ja-JP" sz="2000" dirty="0">
                <a:latin typeface="Meiryo UI" panose="020B0604030504040204" pitchFamily="50" charset="-128"/>
                <a:ea typeface="Meiryo UI" panose="020B0604030504040204" pitchFamily="50" charset="-128"/>
              </a:rPr>
              <a:t>途中参加、途中退席をしないようにする</a:t>
            </a:r>
            <a:r>
              <a:rPr lang="ja-JP" altLang="en-US" sz="2000" dirty="0">
                <a:latin typeface="Meiryo UI" panose="020B0604030504040204" pitchFamily="50" charset="-128"/>
                <a:ea typeface="Meiryo UI" panose="020B0604030504040204" pitchFamily="50" charset="-128"/>
              </a:rPr>
              <a:t>（</a:t>
            </a:r>
            <a:r>
              <a:rPr lang="ja-JP" altLang="ja-JP" sz="2000" dirty="0">
                <a:latin typeface="Meiryo UI" panose="020B0604030504040204" pitchFamily="50" charset="-128"/>
                <a:ea typeface="Meiryo UI" panose="020B0604030504040204" pitchFamily="50" charset="-128"/>
              </a:rPr>
              <a:t>議論が滞る</a:t>
            </a:r>
            <a:r>
              <a:rPr lang="ja-JP" altLang="en-US" sz="2000" dirty="0">
                <a:latin typeface="Meiryo UI" panose="020B0604030504040204" pitchFamily="50" charset="-128"/>
                <a:ea typeface="Meiryo UI" panose="020B0604030504040204" pitchFamily="50" charset="-128"/>
              </a:rPr>
              <a:t>ため）</a:t>
            </a:r>
            <a:endParaRPr lang="ja-JP" altLang="ja-JP" sz="2000" dirty="0">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r>
              <a:rPr lang="ja-JP" altLang="ja-JP" sz="2000" dirty="0">
                <a:latin typeface="Meiryo UI" panose="020B0604030504040204" pitchFamily="50" charset="-128"/>
                <a:ea typeface="Meiryo UI" panose="020B0604030504040204" pitchFamily="50" charset="-128"/>
              </a:rPr>
              <a:t>グループワークは</a:t>
            </a:r>
            <a:r>
              <a:rPr lang="ja-JP" altLang="en-US" sz="2000" b="1" dirty="0">
                <a:solidFill>
                  <a:srgbClr val="9900FF"/>
                </a:solidFill>
                <a:latin typeface="Meiryo UI" panose="020B0604030504040204" pitchFamily="50" charset="-128"/>
                <a:ea typeface="Meiryo UI" panose="020B0604030504040204" pitchFamily="50" charset="-128"/>
              </a:rPr>
              <a:t>時間厳守</a:t>
            </a:r>
            <a:r>
              <a:rPr lang="ja-JP" altLang="en-US" sz="2000" dirty="0">
                <a:latin typeface="Meiryo UI" panose="020B0604030504040204" pitchFamily="50" charset="-128"/>
                <a:ea typeface="Meiryo UI" panose="020B0604030504040204" pitchFamily="50" charset="-128"/>
              </a:rPr>
              <a:t>（</a:t>
            </a:r>
            <a:r>
              <a:rPr lang="ja-JP" altLang="ja-JP" sz="2000" dirty="0">
                <a:latin typeface="Meiryo UI" panose="020B0604030504040204" pitchFamily="50" charset="-128"/>
                <a:ea typeface="Meiryo UI" panose="020B0604030504040204" pitchFamily="50" charset="-128"/>
              </a:rPr>
              <a:t>進行役</a:t>
            </a:r>
            <a:r>
              <a:rPr lang="ja-JP" altLang="en-US" sz="2000" dirty="0">
                <a:latin typeface="Meiryo UI" panose="020B0604030504040204" pitchFamily="50" charset="-128"/>
                <a:ea typeface="Meiryo UI" panose="020B0604030504040204" pitchFamily="50" charset="-128"/>
              </a:rPr>
              <a:t>に協力する）</a:t>
            </a:r>
            <a:endParaRPr lang="en-US" altLang="ja-JP" sz="2000" dirty="0">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r>
              <a:rPr lang="ja-JP" altLang="ja-JP" sz="2000" b="1" dirty="0">
                <a:solidFill>
                  <a:srgbClr val="9900FF"/>
                </a:solidFill>
                <a:latin typeface="Meiryo UI" panose="020B0604030504040204" pitchFamily="50" charset="-128"/>
                <a:ea typeface="Meiryo UI" panose="020B0604030504040204" pitchFamily="50" charset="-128"/>
              </a:rPr>
              <a:t>一人が長く話さないように注意</a:t>
            </a:r>
            <a:r>
              <a:rPr lang="ja-JP" altLang="ja-JP" sz="2000" dirty="0">
                <a:latin typeface="Meiryo UI" panose="020B0604030504040204" pitchFamily="50" charset="-128"/>
                <a:ea typeface="Meiryo UI" panose="020B0604030504040204" pitchFamily="50" charset="-128"/>
              </a:rPr>
              <a:t>をする</a:t>
            </a:r>
            <a:endParaRPr lang="en-US" altLang="ja-JP" sz="2000" dirty="0">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進行役も長く話さないように注意をする</a:t>
            </a:r>
            <a:endParaRPr lang="en-US" altLang="ja-JP" dirty="0">
              <a:solidFill>
                <a:srgbClr val="0000FF"/>
              </a:solidFill>
            </a:endParaRPr>
          </a:p>
        </p:txBody>
      </p:sp>
      <p:sp>
        <p:nvSpPr>
          <p:cNvPr id="2" name="テキスト ボックス 1">
            <a:extLst>
              <a:ext uri="{FF2B5EF4-FFF2-40B4-BE49-F238E27FC236}">
                <a16:creationId xmlns:a16="http://schemas.microsoft.com/office/drawing/2014/main" id="{46B88D39-F026-3602-B365-80C388000CC1}"/>
              </a:ext>
            </a:extLst>
          </p:cNvPr>
          <p:cNvSpPr txBox="1"/>
          <p:nvPr/>
        </p:nvSpPr>
        <p:spPr>
          <a:xfrm>
            <a:off x="2666999" y="509284"/>
            <a:ext cx="6858000" cy="646331"/>
          </a:xfrm>
          <a:prstGeom prst="rect">
            <a:avLst/>
          </a:prstGeom>
          <a:noFill/>
        </p:spPr>
        <p:txBody>
          <a:bodyPr wrap="square" rtlCol="0">
            <a:spAutoFit/>
          </a:bodyPr>
          <a:lstStyle/>
          <a:p>
            <a:pPr algn="ctr"/>
            <a:r>
              <a:rPr lang="ja-JP" altLang="en-US" sz="3600" b="1" dirty="0">
                <a:latin typeface="Meiryo UI" panose="020B0604030504040204" pitchFamily="50" charset="-128"/>
                <a:ea typeface="Meiryo UI" panose="020B0604030504040204" pitchFamily="50" charset="-128"/>
              </a:rPr>
              <a:t>オンライン会議グランドルール</a:t>
            </a:r>
          </a:p>
        </p:txBody>
      </p:sp>
    </p:spTree>
    <p:extLst>
      <p:ext uri="{BB962C8B-B14F-4D97-AF65-F5344CB8AC3E}">
        <p14:creationId xmlns:p14="http://schemas.microsoft.com/office/powerpoint/2010/main" val="2970552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a:spLocks noChangeArrowheads="1"/>
          </p:cNvSpPr>
          <p:nvPr/>
        </p:nvSpPr>
        <p:spPr bwMode="auto">
          <a:xfrm>
            <a:off x="802432" y="1337684"/>
            <a:ext cx="10400522" cy="4862394"/>
          </a:xfrm>
          <a:prstGeom prst="rect">
            <a:avLst/>
          </a:prstGeom>
          <a:noFill/>
          <a:ln w="28575">
            <a:noFill/>
            <a:round/>
            <a:headEnd/>
            <a:tailEnd/>
          </a:ln>
        </p:spPr>
        <p:txBody>
          <a:bodyPr rot="0" vert="horz" wrap="square" lIns="288000" tIns="360000" rIns="36000" bIns="8890" anchor="t" anchorCtr="0" upright="1">
            <a:noAutofit/>
          </a:bodyPr>
          <a:lstStyle/>
          <a:p>
            <a:pPr>
              <a:spcBef>
                <a:spcPts val="1200"/>
              </a:spcBef>
              <a:spcAft>
                <a:spcPts val="1200"/>
              </a:spcAft>
              <a:tabLst>
                <a:tab pos="270510" algn="l"/>
              </a:tabLst>
            </a:pPr>
            <a:r>
              <a:rPr lang="ja-JP" altLang="en-US" sz="2800" kern="100" dirty="0">
                <a:latin typeface="Meiryo UI" panose="020B0604030504040204" pitchFamily="50" charset="-128"/>
                <a:ea typeface="Meiryo UI" panose="020B0604030504040204" pitchFamily="50" charset="-128"/>
                <a:cs typeface="Times New Roman"/>
              </a:rPr>
              <a:t>１．ヘルスケア関連団体のリーダーの会です。</a:t>
            </a:r>
          </a:p>
          <a:p>
            <a:pPr>
              <a:spcBef>
                <a:spcPts val="1200"/>
              </a:spcBef>
              <a:spcAft>
                <a:spcPts val="1200"/>
              </a:spcAft>
              <a:tabLst>
                <a:tab pos="270510" algn="l"/>
              </a:tabLst>
            </a:pPr>
            <a:r>
              <a:rPr lang="ja-JP" altLang="en-US" sz="2800" kern="100" dirty="0">
                <a:latin typeface="Meiryo UI" panose="020B0604030504040204" pitchFamily="50" charset="-128"/>
                <a:ea typeface="Meiryo UI" panose="020B0604030504040204" pitchFamily="50" charset="-128"/>
                <a:cs typeface="Times New Roman"/>
              </a:rPr>
              <a:t>２．互いの体験を尊重しあい、創り合う会です。</a:t>
            </a:r>
          </a:p>
          <a:p>
            <a:pPr marL="809625" indent="-809625">
              <a:spcBef>
                <a:spcPts val="1200"/>
              </a:spcBef>
              <a:spcAft>
                <a:spcPts val="1200"/>
              </a:spcAft>
              <a:tabLst>
                <a:tab pos="270510" algn="l"/>
              </a:tabLst>
            </a:pPr>
            <a:r>
              <a:rPr lang="ja-JP" altLang="en-US" sz="2800" kern="100" dirty="0">
                <a:latin typeface="Meiryo UI" panose="020B0604030504040204" pitchFamily="50" charset="-128"/>
                <a:ea typeface="Meiryo UI" panose="020B0604030504040204" pitchFamily="50" charset="-128"/>
                <a:cs typeface="Times New Roman"/>
              </a:rPr>
              <a:t>３．疾病や障がいを越えてつながり、問題を共有し解決を目指します。</a:t>
            </a:r>
          </a:p>
          <a:p>
            <a:pPr>
              <a:spcBef>
                <a:spcPts val="1200"/>
              </a:spcBef>
              <a:spcAft>
                <a:spcPts val="1200"/>
              </a:spcAft>
              <a:tabLst>
                <a:tab pos="270510" algn="l"/>
              </a:tabLst>
            </a:pPr>
            <a:r>
              <a:rPr lang="ja-JP" altLang="en-US" sz="2800" kern="100" dirty="0">
                <a:latin typeface="Meiryo UI" panose="020B0604030504040204" pitchFamily="50" charset="-128"/>
                <a:ea typeface="Meiryo UI" panose="020B0604030504040204" pitchFamily="50" charset="-128"/>
                <a:cs typeface="Times New Roman"/>
              </a:rPr>
              <a:t>４．地域での取り組みを大切にします。</a:t>
            </a:r>
          </a:p>
          <a:p>
            <a:pPr>
              <a:spcBef>
                <a:spcPts val="1200"/>
              </a:spcBef>
              <a:spcAft>
                <a:spcPts val="1200"/>
              </a:spcAft>
            </a:pPr>
            <a:r>
              <a:rPr lang="ja-JP" altLang="en-US" sz="2800" kern="100" dirty="0">
                <a:latin typeface="Meiryo UI" panose="020B0604030504040204" pitchFamily="50" charset="-128"/>
                <a:ea typeface="Meiryo UI" panose="020B0604030504040204" pitchFamily="50" charset="-128"/>
                <a:cs typeface="Times New Roman"/>
              </a:rPr>
              <a:t>５．企業や他団体との協働を大切にします。</a:t>
            </a:r>
          </a:p>
          <a:p>
            <a:pPr>
              <a:spcBef>
                <a:spcPts val="1200"/>
              </a:spcBef>
              <a:spcAft>
                <a:spcPts val="1200"/>
              </a:spcAft>
              <a:tabLst>
                <a:tab pos="270510" algn="l"/>
              </a:tabLst>
            </a:pPr>
            <a:r>
              <a:rPr lang="ja-JP" altLang="en-US" sz="2800" kern="100" dirty="0">
                <a:latin typeface="Meiryo UI" panose="020B0604030504040204" pitchFamily="50" charset="-128"/>
                <a:ea typeface="Meiryo UI" panose="020B0604030504040204" pitchFamily="50" charset="-128"/>
                <a:cs typeface="Times New Roman"/>
              </a:rPr>
              <a:t>６．誰もが生きやすい社会を目指します。</a:t>
            </a:r>
          </a:p>
        </p:txBody>
      </p:sp>
      <p:pic>
        <p:nvPicPr>
          <p:cNvPr id="1026" name="Picture 2" descr="E:\まねきねこ画像\⑥neko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32304" y="5013177"/>
            <a:ext cx="1614488" cy="1643063"/>
          </a:xfrm>
          <a:prstGeom prst="rect">
            <a:avLst/>
          </a:prstGeom>
          <a:noFill/>
          <a:extLst>
            <a:ext uri="{909E8E84-426E-40DD-AFC4-6F175D3DCCD1}">
              <a14:hiddenFill xmlns:a14="http://schemas.microsoft.com/office/drawing/2010/main">
                <a:solidFill>
                  <a:srgbClr val="FFFFFF"/>
                </a:solidFill>
              </a14:hiddenFill>
            </a:ext>
          </a:extLst>
        </p:spPr>
      </p:pic>
      <p:sp>
        <p:nvSpPr>
          <p:cNvPr id="6" name="テキスト ボックス 5">
            <a:extLst>
              <a:ext uri="{FF2B5EF4-FFF2-40B4-BE49-F238E27FC236}">
                <a16:creationId xmlns:a16="http://schemas.microsoft.com/office/drawing/2014/main" id="{05217885-6FA6-9FEA-3BF5-3FE8E0E5631B}"/>
              </a:ext>
            </a:extLst>
          </p:cNvPr>
          <p:cNvSpPr txBox="1"/>
          <p:nvPr/>
        </p:nvSpPr>
        <p:spPr>
          <a:xfrm>
            <a:off x="2534115" y="473256"/>
            <a:ext cx="6094140" cy="707886"/>
          </a:xfrm>
          <a:prstGeom prst="rect">
            <a:avLst/>
          </a:prstGeom>
          <a:noFill/>
        </p:spPr>
        <p:txBody>
          <a:bodyPr wrap="square">
            <a:spAutoFit/>
          </a:bodyPr>
          <a:lstStyle/>
          <a:p>
            <a:pPr algn="ctr">
              <a:spcBef>
                <a:spcPts val="1800"/>
              </a:spcBef>
              <a:spcAft>
                <a:spcPts val="1800"/>
              </a:spcAft>
            </a:pPr>
            <a:r>
              <a:rPr lang="en-US" altLang="ja-JP" sz="4000" b="1" kern="100" dirty="0">
                <a:solidFill>
                  <a:srgbClr val="1F497D"/>
                </a:solidFill>
                <a:latin typeface="Meiryo UI" panose="020B0604030504040204" pitchFamily="50" charset="-128"/>
                <a:ea typeface="Meiryo UI" panose="020B0604030504040204" pitchFamily="50" charset="-128"/>
                <a:cs typeface="Times New Roman"/>
              </a:rPr>
              <a:t>VHO-net</a:t>
            </a:r>
            <a:r>
              <a:rPr lang="ja-JP" altLang="en-US" sz="4000" b="1" kern="100" dirty="0">
                <a:solidFill>
                  <a:srgbClr val="1F497D"/>
                </a:solidFill>
                <a:latin typeface="Meiryo UI" panose="020B0604030504040204" pitchFamily="50" charset="-128"/>
                <a:ea typeface="Meiryo UI" panose="020B0604030504040204" pitchFamily="50" charset="-128"/>
                <a:cs typeface="Times New Roman"/>
              </a:rPr>
              <a:t>の理念</a:t>
            </a:r>
            <a:endParaRPr lang="ja-JP" altLang="en-US" sz="4000" kern="100" dirty="0">
              <a:latin typeface="Meiryo UI" panose="020B0604030504040204" pitchFamily="50" charset="-128"/>
              <a:ea typeface="Meiryo UI" panose="020B0604030504040204" pitchFamily="50" charset="-128"/>
              <a:cs typeface="Times New Roman"/>
            </a:endParaRPr>
          </a:p>
        </p:txBody>
      </p:sp>
    </p:spTree>
    <p:extLst>
      <p:ext uri="{BB962C8B-B14F-4D97-AF65-F5344CB8AC3E}">
        <p14:creationId xmlns:p14="http://schemas.microsoft.com/office/powerpoint/2010/main" val="2028589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a:spLocks noChangeArrowheads="1"/>
          </p:cNvSpPr>
          <p:nvPr/>
        </p:nvSpPr>
        <p:spPr bwMode="auto">
          <a:xfrm>
            <a:off x="1024812" y="1405054"/>
            <a:ext cx="10142375" cy="4616605"/>
          </a:xfrm>
          <a:prstGeom prst="rect">
            <a:avLst/>
          </a:prstGeom>
          <a:noFill/>
          <a:ln w="28575">
            <a:noFill/>
            <a:round/>
            <a:headEnd/>
            <a:tailEnd/>
          </a:ln>
        </p:spPr>
        <p:txBody>
          <a:bodyPr rot="0" vert="horz" wrap="square" lIns="288000" tIns="360000" rIns="72000" bIns="8890" anchor="t" anchorCtr="0" upright="1">
            <a:noAutofit/>
          </a:bodyPr>
          <a:lstStyle/>
          <a:p>
            <a:pPr marL="719138" indent="-719138">
              <a:spcBef>
                <a:spcPts val="1200"/>
              </a:spcBef>
              <a:spcAft>
                <a:spcPts val="1200"/>
              </a:spcAft>
            </a:pPr>
            <a:r>
              <a:rPr lang="ja-JP" altLang="en-US" sz="2400" kern="100" dirty="0">
                <a:latin typeface="Meiryo UI" panose="020B0604030504040204" pitchFamily="50" charset="-128"/>
                <a:ea typeface="Meiryo UI" panose="020B0604030504040204" pitchFamily="50" charset="-128"/>
                <a:cs typeface="Times New Roman"/>
              </a:rPr>
              <a:t>１．主体的に参加し、お互いの経験から学び合うことを大切にしましょう。</a:t>
            </a:r>
          </a:p>
          <a:p>
            <a:pPr marL="719138" indent="-719138">
              <a:spcBef>
                <a:spcPts val="1200"/>
              </a:spcBef>
              <a:spcAft>
                <a:spcPts val="1200"/>
              </a:spcAft>
            </a:pPr>
            <a:r>
              <a:rPr lang="ja-JP" altLang="en-US" sz="2400" kern="100" dirty="0">
                <a:latin typeface="Meiryo UI" panose="020B0604030504040204" pitchFamily="50" charset="-128"/>
                <a:ea typeface="Meiryo UI" panose="020B0604030504040204" pitchFamily="50" charset="-128"/>
                <a:cs typeface="Times New Roman"/>
              </a:rPr>
              <a:t>２．一人ひとりが運営に関わることを目指します。</a:t>
            </a:r>
          </a:p>
          <a:p>
            <a:pPr marL="719138" indent="-719138">
              <a:spcBef>
                <a:spcPts val="1200"/>
              </a:spcBef>
              <a:spcAft>
                <a:spcPts val="1200"/>
              </a:spcAft>
            </a:pPr>
            <a:r>
              <a:rPr lang="ja-JP" altLang="en-US" sz="2400" kern="100" dirty="0">
                <a:latin typeface="Meiryo UI" panose="020B0604030504040204" pitchFamily="50" charset="-128"/>
                <a:ea typeface="Meiryo UI" panose="020B0604030504040204" pitchFamily="50" charset="-128"/>
                <a:cs typeface="Times New Roman"/>
              </a:rPr>
              <a:t>３．お互いの発言を尊重しましょう。批判や非難はしません。</a:t>
            </a:r>
          </a:p>
          <a:p>
            <a:pPr marL="719138" indent="-719138">
              <a:spcBef>
                <a:spcPts val="1200"/>
              </a:spcBef>
              <a:spcAft>
                <a:spcPts val="1200"/>
              </a:spcAft>
            </a:pPr>
            <a:r>
              <a:rPr lang="ja-JP" altLang="en-US" sz="2400" kern="100" dirty="0">
                <a:latin typeface="Meiryo UI" panose="020B0604030504040204" pitchFamily="50" charset="-128"/>
                <a:ea typeface="Meiryo UI" panose="020B0604030504040204" pitchFamily="50" charset="-128"/>
                <a:cs typeface="Times New Roman"/>
              </a:rPr>
              <a:t>４．大切な時間をシェアしましょう。一人が長く話しません。</a:t>
            </a:r>
          </a:p>
          <a:p>
            <a:pPr marL="719138" indent="-719138">
              <a:spcBef>
                <a:spcPts val="1200"/>
              </a:spcBef>
              <a:spcAft>
                <a:spcPts val="1200"/>
              </a:spcAft>
            </a:pPr>
            <a:r>
              <a:rPr lang="ja-JP" altLang="en-US" sz="2400" kern="100" dirty="0">
                <a:latin typeface="Meiryo UI" panose="020B0604030504040204" pitchFamily="50" charset="-128"/>
                <a:ea typeface="Meiryo UI" panose="020B0604030504040204" pitchFamily="50" charset="-128"/>
                <a:cs typeface="Times New Roman"/>
              </a:rPr>
              <a:t>５．プロセスを大切にして、楽しみながら学習しましょう。</a:t>
            </a:r>
          </a:p>
          <a:p>
            <a:pPr marL="719138" indent="-719138">
              <a:spcBef>
                <a:spcPts val="1200"/>
              </a:spcBef>
              <a:spcAft>
                <a:spcPts val="1200"/>
              </a:spcAft>
            </a:pPr>
            <a:r>
              <a:rPr lang="ja-JP" altLang="en-US" sz="2400" kern="100" dirty="0">
                <a:latin typeface="Meiryo UI" panose="020B0604030504040204" pitchFamily="50" charset="-128"/>
                <a:ea typeface="Meiryo UI" panose="020B0604030504040204" pitchFamily="50" charset="-128"/>
                <a:cs typeface="Times New Roman"/>
              </a:rPr>
              <a:t>６．</a:t>
            </a:r>
            <a:r>
              <a:rPr lang="en-US" sz="2400" kern="100" dirty="0">
                <a:latin typeface="Meiryo UI" panose="020B0604030504040204" pitchFamily="50" charset="-128"/>
                <a:ea typeface="Meiryo UI" panose="020B0604030504040204" pitchFamily="50" charset="-128"/>
                <a:cs typeface="Times New Roman"/>
              </a:rPr>
              <a:t>VHO-net</a:t>
            </a:r>
            <a:r>
              <a:rPr lang="ja-JP" altLang="en-US" sz="2400" kern="100" dirty="0">
                <a:latin typeface="Meiryo UI" panose="020B0604030504040204" pitchFamily="50" charset="-128"/>
                <a:ea typeface="Meiryo UI" panose="020B0604030504040204" pitchFamily="50" charset="-128"/>
                <a:cs typeface="Times New Roman"/>
              </a:rPr>
              <a:t>での学びを自分の活動に持ち帰り、活かしましょう。</a:t>
            </a:r>
          </a:p>
        </p:txBody>
      </p:sp>
      <p:pic>
        <p:nvPicPr>
          <p:cNvPr id="2050" name="Picture 2" descr="E:\まねきねこ画像\⑮koneko4.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36361" y="5373216"/>
            <a:ext cx="1014413" cy="1385888"/>
          </a:xfrm>
          <a:prstGeom prst="rect">
            <a:avLst/>
          </a:prstGeom>
          <a:noFill/>
          <a:extLst>
            <a:ext uri="{909E8E84-426E-40DD-AFC4-6F175D3DCCD1}">
              <a14:hiddenFill xmlns:a14="http://schemas.microsoft.com/office/drawing/2010/main">
                <a:solidFill>
                  <a:srgbClr val="FFFFFF"/>
                </a:solidFill>
              </a14:hiddenFill>
            </a:ext>
          </a:extLst>
        </p:spPr>
      </p:pic>
      <p:sp>
        <p:nvSpPr>
          <p:cNvPr id="6" name="テキスト ボックス 5">
            <a:extLst>
              <a:ext uri="{FF2B5EF4-FFF2-40B4-BE49-F238E27FC236}">
                <a16:creationId xmlns:a16="http://schemas.microsoft.com/office/drawing/2014/main" id="{1E04F95A-E78C-7B45-1DD7-572450E69928}"/>
              </a:ext>
            </a:extLst>
          </p:cNvPr>
          <p:cNvSpPr txBox="1"/>
          <p:nvPr/>
        </p:nvSpPr>
        <p:spPr>
          <a:xfrm>
            <a:off x="2926266" y="451841"/>
            <a:ext cx="6094140" cy="707886"/>
          </a:xfrm>
          <a:prstGeom prst="rect">
            <a:avLst/>
          </a:prstGeom>
          <a:noFill/>
        </p:spPr>
        <p:txBody>
          <a:bodyPr wrap="square">
            <a:spAutoFit/>
          </a:bodyPr>
          <a:lstStyle/>
          <a:p>
            <a:pPr algn="ctr">
              <a:spcBef>
                <a:spcPts val="1800"/>
              </a:spcBef>
              <a:spcAft>
                <a:spcPts val="1800"/>
              </a:spcAft>
            </a:pPr>
            <a:r>
              <a:rPr lang="en-US" altLang="ja-JP" sz="4000" b="1" kern="100" dirty="0">
                <a:solidFill>
                  <a:srgbClr val="1F497D"/>
                </a:solidFill>
                <a:latin typeface="Meiryo UI" panose="020B0604030504040204" pitchFamily="50" charset="-128"/>
                <a:ea typeface="Meiryo UI" panose="020B0604030504040204" pitchFamily="50" charset="-128"/>
                <a:cs typeface="Times New Roman"/>
              </a:rPr>
              <a:t>VHO-net</a:t>
            </a:r>
            <a:r>
              <a:rPr lang="ja-JP" altLang="en-US" sz="4000" b="1" kern="100" dirty="0">
                <a:solidFill>
                  <a:srgbClr val="1F497D"/>
                </a:solidFill>
                <a:latin typeface="Meiryo UI" panose="020B0604030504040204" pitchFamily="50" charset="-128"/>
                <a:ea typeface="Meiryo UI" panose="020B0604030504040204" pitchFamily="50" charset="-128"/>
                <a:cs typeface="Times New Roman"/>
              </a:rPr>
              <a:t>の活動指針</a:t>
            </a:r>
          </a:p>
        </p:txBody>
      </p:sp>
    </p:spTree>
    <p:extLst>
      <p:ext uri="{BB962C8B-B14F-4D97-AF65-F5344CB8AC3E}">
        <p14:creationId xmlns:p14="http://schemas.microsoft.com/office/powerpoint/2010/main" val="3317036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43</TotalTime>
  <Words>1687</Words>
  <Application>Microsoft Office PowerPoint</Application>
  <PresentationFormat>ワイド画面</PresentationFormat>
  <Paragraphs>119</Paragraphs>
  <Slides>5</Slides>
  <Notes>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5</vt:i4>
      </vt:variant>
    </vt:vector>
  </HeadingPairs>
  <TitlesOfParts>
    <vt:vector size="11" baseType="lpstr">
      <vt:lpstr>Meiryo UI</vt:lpstr>
      <vt:lpstr>游ゴシック</vt:lpstr>
      <vt:lpstr>游ゴシック Light</vt:lpstr>
      <vt:lpstr>Arial</vt:lpstr>
      <vt:lpstr>Calibri</vt:lpstr>
      <vt:lpstr>Office テーマ</vt:lpstr>
      <vt:lpstr>地域学習会 オンライン会議グランドルール VHO-net　理念・活動指針</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MC&amp;P 長沼</dc:creator>
  <cp:lastModifiedBy>郁子 嘉村</cp:lastModifiedBy>
  <cp:revision>3</cp:revision>
  <dcterms:created xsi:type="dcterms:W3CDTF">2025-10-08T00:30:20Z</dcterms:created>
  <dcterms:modified xsi:type="dcterms:W3CDTF">2025-11-16T03:14:53Z</dcterms:modified>
</cp:coreProperties>
</file>