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3"/>
    <p:sldMasterId id="2147483660" r:id="rId4"/>
  </p:sldMasterIdLst>
  <p:notesMasterIdLst>
    <p:notesMasterId r:id="rId10"/>
  </p:notesMasterIdLst>
  <p:sldIdLst>
    <p:sldId id="256" r:id="rId5"/>
    <p:sldId id="288" r:id="rId6"/>
    <p:sldId id="281" r:id="rId7"/>
    <p:sldId id="259" r:id="rId8"/>
    <p:sldId id="260" r:id="rId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BAC9D99-4D80-4BA3-A6FF-16DF393E7333}" v="1" dt="2022-11-29T02:37:42.1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721"/>
    <p:restoredTop sz="80856" autoAdjust="0"/>
  </p:normalViewPr>
  <p:slideViewPr>
    <p:cSldViewPr snapToGrid="0" snapToObjects="1">
      <p:cViewPr varScale="1">
        <p:scale>
          <a:sx n="59" d="100"/>
          <a:sy n="59" d="100"/>
        </p:scale>
        <p:origin x="105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Master" Target="slideMasters/slideMaster2.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66A84D-D593-B542-8A07-5E7BEC339E72}" type="datetimeFigureOut">
              <a:rPr kumimoji="1" lang="ja-JP" altLang="en-US" smtClean="0"/>
              <a:t>2022/12/5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B4EA75-E183-E14B-ACA0-11D23D21C9D2}" type="slidenum">
              <a:rPr kumimoji="1" lang="ja-JP" altLang="en-US" smtClean="0"/>
              <a:t>‹#›</a:t>
            </a:fld>
            <a:endParaRPr kumimoji="1" lang="ja-JP" altLang="en-US"/>
          </a:p>
        </p:txBody>
      </p:sp>
    </p:spTree>
    <p:extLst>
      <p:ext uri="{BB962C8B-B14F-4D97-AF65-F5344CB8AC3E}">
        <p14:creationId xmlns:p14="http://schemas.microsoft.com/office/powerpoint/2010/main" val="122873291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a:t>
            </a:r>
            <a:r>
              <a:rPr kumimoji="1" lang="ja-JP" altLang="en-US" dirty="0"/>
              <a:t>理念・活動指針の解説文です。できれば、以下の説明文を参考に、ご自身の言葉で、そしてその地域にあった内容で、解説をしてください。</a:t>
            </a:r>
            <a:endParaRPr kumimoji="1" lang="en-US" altLang="ja-JP" dirty="0"/>
          </a:p>
          <a:p>
            <a:r>
              <a:rPr kumimoji="1" lang="ja-JP" altLang="en-US" dirty="0"/>
              <a:t>重要なのは、この理念と活動指針を学習会の冒頭で説明し、みんながそれを理解し、実行していただくことにあります。みなさんが納得できるよう</a:t>
            </a:r>
            <a:endParaRPr kumimoji="1" lang="en-US" altLang="ja-JP" dirty="0"/>
          </a:p>
          <a:p>
            <a:r>
              <a:rPr kumimoji="1" lang="ja-JP" altLang="en-US" dirty="0"/>
              <a:t>心を込めて、説明しましょう。</a:t>
            </a:r>
            <a:r>
              <a:rPr kumimoji="1" lang="en-US" altLang="ja-JP" dirty="0"/>
              <a:t>】</a:t>
            </a:r>
          </a:p>
          <a:p>
            <a:endParaRPr kumimoji="1" lang="en-US" altLang="ja-JP" dirty="0"/>
          </a:p>
          <a:p>
            <a:r>
              <a:rPr kumimoji="1" lang="ja-JP" altLang="en-US" dirty="0"/>
              <a:t>ヘルスケア関連団体ネットワーキングの会は、</a:t>
            </a:r>
            <a:r>
              <a:rPr kumimoji="1" lang="en-US" altLang="ja-JP" dirty="0"/>
              <a:t>2001</a:t>
            </a:r>
            <a:r>
              <a:rPr lang="ja-JP" altLang="en-US" dirty="0"/>
              <a:t>年にスタートしました。</a:t>
            </a:r>
            <a:endParaRPr lang="en-US" altLang="ja-JP" dirty="0"/>
          </a:p>
          <a:p>
            <a:r>
              <a:rPr lang="ja-JP" altLang="en-US" dirty="0"/>
              <a:t>この</a:t>
            </a:r>
            <a:r>
              <a:rPr lang="en-US" altLang="ja-JP" dirty="0"/>
              <a:t>VHO-net</a:t>
            </a:r>
            <a:r>
              <a:rPr lang="ja-JP" altLang="en-US" dirty="0"/>
              <a:t>の理念と活動指針は</a:t>
            </a:r>
            <a:r>
              <a:rPr lang="en-US" altLang="ja-JP" dirty="0"/>
              <a:t>VHO-net</a:t>
            </a:r>
            <a:r>
              <a:rPr lang="ja-JP" altLang="en-US" dirty="0"/>
              <a:t>が目指すものとして、法人化前に、当時の中央世話人会で議論し考えました。</a:t>
            </a:r>
            <a:endParaRPr lang="en-US" altLang="ja-JP" dirty="0"/>
          </a:p>
          <a:p>
            <a:r>
              <a:rPr kumimoji="1" lang="ja-JP" altLang="en-US" dirty="0"/>
              <a:t>一般社団法人　</a:t>
            </a:r>
            <a:r>
              <a:rPr kumimoji="1" lang="en-US" altLang="ja-JP" dirty="0"/>
              <a:t>VHO-net</a:t>
            </a:r>
            <a:r>
              <a:rPr kumimoji="1" lang="ja-JP" altLang="en-US" dirty="0"/>
              <a:t>としても、引き続き、理念と活動指針を地域学習会に参加しているみなさんに理解いただき、より良い学習会になるように</a:t>
            </a:r>
            <a:endParaRPr kumimoji="1" lang="en-US" altLang="ja-JP" dirty="0"/>
          </a:p>
          <a:p>
            <a:r>
              <a:rPr kumimoji="1" lang="ja-JP" altLang="en-US" dirty="0"/>
              <a:t>ご協力をお願いします。</a:t>
            </a:r>
            <a:endParaRPr kumimoji="1" lang="en-US" altLang="ja-JP" dirty="0"/>
          </a:p>
          <a:p>
            <a:endParaRPr kumimoji="1" lang="en-US" altLang="ja-JP" dirty="0"/>
          </a:p>
          <a:p>
            <a:r>
              <a:rPr kumimoji="1" lang="ja-JP" altLang="en-US" dirty="0"/>
              <a:t>まず、</a:t>
            </a:r>
            <a:r>
              <a:rPr kumimoji="1" lang="en-US" altLang="ja-JP" dirty="0"/>
              <a:t>6</a:t>
            </a:r>
            <a:r>
              <a:rPr kumimoji="1" lang="ja-JP" altLang="en-US" dirty="0"/>
              <a:t>つの理念です。</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1.</a:t>
            </a:r>
            <a:r>
              <a:rPr lang="ja-JP" altLang="en-US" dirty="0"/>
              <a:t>「</a:t>
            </a:r>
            <a:r>
              <a:rPr lang="ja-JP" altLang="ja-JP" sz="1200" kern="100" dirty="0">
                <a:effectLst/>
                <a:latin typeface="Meiryo UI" panose="020B0604030504040204" pitchFamily="50" charset="-128"/>
                <a:ea typeface="Meiryo UI" panose="020B0604030504040204" pitchFamily="50" charset="-128"/>
                <a:cs typeface="Times New Roman"/>
              </a:rPr>
              <a:t>ヘルスケア関連団体のリーダーの会です。</a:t>
            </a:r>
            <a:r>
              <a:rPr lang="ja-JP" altLang="en-US" sz="1200" kern="100" dirty="0">
                <a:effectLst/>
                <a:latin typeface="Meiryo UI" panose="020B0604030504040204" pitchFamily="50" charset="-128"/>
                <a:ea typeface="Meiryo UI" panose="020B0604030504040204" pitchFamily="50" charset="-128"/>
                <a:cs typeface="Times New Roman"/>
              </a:rPr>
              <a:t>」</a:t>
            </a:r>
            <a:endParaRPr lang="ja-JP" altLang="ja-JP" sz="1200" kern="100" dirty="0">
              <a:effectLst/>
              <a:latin typeface="Meiryo UI" panose="020B0604030504040204" pitchFamily="50" charset="-128"/>
              <a:ea typeface="Meiryo UI" panose="020B0604030504040204" pitchFamily="50" charset="-128"/>
              <a:cs typeface="Times New Roman"/>
            </a:endParaRPr>
          </a:p>
          <a:p>
            <a:r>
              <a:rPr lang="ja-JP" altLang="en-US" dirty="0"/>
              <a:t>　リーダーというのは、必ずしも団体の代表だけでなく、リーダーシップをとる役割の人のことです。例えば事務局長や会計担当もリーダーに含まれます。</a:t>
            </a:r>
            <a:endParaRPr lang="en-US" altLang="ja-JP" dirty="0"/>
          </a:p>
          <a:p>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2.</a:t>
            </a:r>
            <a:r>
              <a:rPr kumimoji="1" lang="ja-JP" altLang="en-US" dirty="0"/>
              <a:t>「</a:t>
            </a:r>
            <a:r>
              <a:rPr lang="ja-JP" altLang="ja-JP" sz="1200" kern="100" dirty="0">
                <a:effectLst/>
                <a:latin typeface="Meiryo UI" panose="020B0604030504040204" pitchFamily="50" charset="-128"/>
                <a:ea typeface="Meiryo UI" panose="020B0604030504040204" pitchFamily="50" charset="-128"/>
                <a:cs typeface="Times New Roman"/>
              </a:rPr>
              <a:t>２．互いの体験を尊重しあい、創り合う会です。</a:t>
            </a:r>
            <a:r>
              <a:rPr lang="ja-JP" altLang="en-US" sz="1200" kern="100" dirty="0">
                <a:effectLst/>
                <a:latin typeface="Meiryo UI" panose="020B0604030504040204" pitchFamily="50" charset="-128"/>
                <a:ea typeface="Meiryo UI" panose="020B0604030504040204" pitchFamily="50" charset="-128"/>
                <a:cs typeface="Times New Roman"/>
              </a:rPr>
              <a:t>」</a:t>
            </a:r>
            <a:endParaRPr lang="ja-JP" altLang="ja-JP" sz="1200" kern="100" dirty="0">
              <a:effectLst/>
              <a:latin typeface="Meiryo UI" panose="020B0604030504040204" pitchFamily="50" charset="-128"/>
              <a:ea typeface="Meiryo UI" panose="020B0604030504040204" pitchFamily="50" charset="-128"/>
              <a:cs typeface="Times New Roman"/>
            </a:endParaRPr>
          </a:p>
          <a:p>
            <a:r>
              <a:rPr kumimoji="1" lang="ja-JP" altLang="en-US" dirty="0"/>
              <a:t>　</a:t>
            </a:r>
            <a:r>
              <a:rPr kumimoji="1" lang="en-US" altLang="ja-JP" dirty="0"/>
              <a:t>VHO-net</a:t>
            </a:r>
            <a:r>
              <a:rPr kumimoji="1" lang="ja-JP" altLang="en-US" dirty="0"/>
              <a:t>は、お互いに批判をせず、その人にしかない経験を大切にします。自分の経験だけを話すのではなく、お互いの体験を尊重することが重要です。</a:t>
            </a:r>
            <a:endParaRPr kumimoji="1" lang="en-US" altLang="ja-JP" dirty="0"/>
          </a:p>
          <a:p>
            <a:r>
              <a:rPr kumimoji="1" lang="ja-JP" altLang="en-US" dirty="0"/>
              <a:t>　みなさんの話を傾聴し、今後の活動に活かしましょう。</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3.</a:t>
            </a:r>
            <a:r>
              <a:rPr lang="ja-JP" altLang="en-US" dirty="0"/>
              <a:t>「</a:t>
            </a:r>
            <a:r>
              <a:rPr lang="ja-JP" altLang="ja-JP" sz="1200" kern="100" dirty="0">
                <a:effectLst/>
                <a:latin typeface="Meiryo UI" panose="020B0604030504040204" pitchFamily="50" charset="-128"/>
                <a:ea typeface="Meiryo UI" panose="020B0604030504040204" pitchFamily="50" charset="-128"/>
                <a:cs typeface="Times New Roman"/>
              </a:rPr>
              <a:t>３．疾病や障がいを越えてつながり、問題を共有し解決を目指します。</a:t>
            </a:r>
            <a:r>
              <a:rPr lang="ja-JP" altLang="en-US" sz="1200" kern="100" dirty="0">
                <a:effectLst/>
                <a:latin typeface="Meiryo UI" panose="020B0604030504040204" pitchFamily="50" charset="-128"/>
                <a:ea typeface="Meiryo UI" panose="020B0604030504040204" pitchFamily="50" charset="-128"/>
                <a:cs typeface="Times New Roman"/>
              </a:rPr>
              <a:t>」</a:t>
            </a:r>
            <a:endParaRPr lang="ja-JP" altLang="ja-JP" sz="1200" kern="100" dirty="0">
              <a:effectLst/>
              <a:latin typeface="Meiryo UI" panose="020B0604030504040204" pitchFamily="50" charset="-128"/>
              <a:ea typeface="Meiryo UI" panose="020B0604030504040204" pitchFamily="50" charset="-128"/>
              <a:cs typeface="Times New Roman"/>
            </a:endParaRPr>
          </a:p>
          <a:p>
            <a:r>
              <a:rPr lang="ja-JP" altLang="en-US" dirty="0"/>
              <a:t>　病気の違いや障害の違いにこだわったり、自分の方が、もっと大変だということばかり言っていては前に進みません。</a:t>
            </a:r>
            <a:endParaRPr lang="en-US" altLang="ja-JP" dirty="0"/>
          </a:p>
          <a:p>
            <a:r>
              <a:rPr lang="ja-JP" altLang="en-US" dirty="0"/>
              <a:t>　「違い」を言うだけでは何も解決ができません。前向きな考えを出し合い、共通の課題に取り組みましょう。</a:t>
            </a:r>
            <a:endParaRPr lang="en-US" altLang="ja-JP" dirty="0"/>
          </a:p>
          <a:p>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4</a:t>
            </a:r>
            <a:r>
              <a:rPr kumimoji="1" lang="ja-JP" altLang="en-US" dirty="0"/>
              <a:t>．「</a:t>
            </a:r>
            <a:r>
              <a:rPr lang="ja-JP" altLang="ja-JP" sz="1200" kern="100" dirty="0">
                <a:effectLst/>
                <a:latin typeface="Meiryo UI" panose="020B0604030504040204" pitchFamily="50" charset="-128"/>
                <a:ea typeface="Meiryo UI" panose="020B0604030504040204" pitchFamily="50" charset="-128"/>
                <a:cs typeface="Times New Roman"/>
              </a:rPr>
              <a:t>４．地域での取り組みを大切にします。</a:t>
            </a:r>
            <a:r>
              <a:rPr lang="ja-JP" altLang="en-US" sz="1200" kern="100" dirty="0">
                <a:effectLst/>
                <a:latin typeface="Meiryo UI" panose="020B0604030504040204" pitchFamily="50" charset="-128"/>
                <a:ea typeface="Meiryo UI" panose="020B0604030504040204" pitchFamily="50" charset="-128"/>
                <a:cs typeface="Times New Roman"/>
              </a:rPr>
              <a:t>」</a:t>
            </a:r>
            <a:endParaRPr lang="ja-JP" altLang="ja-JP" sz="1200" kern="100" dirty="0">
              <a:effectLst/>
              <a:latin typeface="Meiryo UI" panose="020B0604030504040204" pitchFamily="50" charset="-128"/>
              <a:ea typeface="Meiryo UI" panose="020B0604030504040204" pitchFamily="50" charset="-128"/>
              <a:cs typeface="Times New Roman"/>
            </a:endParaRPr>
          </a:p>
          <a:p>
            <a:r>
              <a:rPr kumimoji="1" lang="ja-JP" altLang="en-US" dirty="0"/>
              <a:t>　それぞれの地域での課題に取り組むことも、この</a:t>
            </a:r>
            <a:r>
              <a:rPr kumimoji="1" lang="en-US" altLang="ja-JP" dirty="0"/>
              <a:t>VHO-net</a:t>
            </a:r>
            <a:r>
              <a:rPr kumimoji="1" lang="ja-JP" altLang="en-US" dirty="0"/>
              <a:t>の特徴です。全体での議論と、地域、ここでは〇〇地域、独自の課題にも取り組みます。</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5.</a:t>
            </a:r>
            <a:r>
              <a:rPr lang="ja-JP" altLang="en-US" dirty="0"/>
              <a:t>「</a:t>
            </a:r>
            <a:r>
              <a:rPr lang="ja-JP" altLang="ja-JP" sz="1200" kern="100" dirty="0">
                <a:effectLst/>
                <a:latin typeface="Meiryo UI" panose="020B0604030504040204" pitchFamily="50" charset="-128"/>
                <a:ea typeface="Meiryo UI" panose="020B0604030504040204" pitchFamily="50" charset="-128"/>
                <a:cs typeface="Times New Roman"/>
              </a:rPr>
              <a:t>５．企業や他団体との協働を大切にします。</a:t>
            </a:r>
            <a:r>
              <a:rPr lang="ja-JP" altLang="en-US" sz="1200" kern="100" dirty="0">
                <a:effectLst/>
                <a:latin typeface="Meiryo UI" panose="020B0604030504040204" pitchFamily="50" charset="-128"/>
                <a:ea typeface="Meiryo UI" panose="020B0604030504040204" pitchFamily="50" charset="-128"/>
                <a:cs typeface="Times New Roman"/>
              </a:rPr>
              <a:t>」</a:t>
            </a:r>
            <a:endParaRPr lang="ja-JP" altLang="ja-JP" sz="1200" kern="100" dirty="0">
              <a:effectLst/>
              <a:latin typeface="Meiryo UI" panose="020B0604030504040204" pitchFamily="50" charset="-128"/>
              <a:ea typeface="Meiryo UI" panose="020B0604030504040204" pitchFamily="50" charset="-128"/>
              <a:cs typeface="Times New Roman"/>
            </a:endParaRPr>
          </a:p>
          <a:p>
            <a:r>
              <a:rPr lang="ja-JP" altLang="en-US" dirty="0"/>
              <a:t>　自分たちの団体だけで活動したり、また、団体の中だけで考えるのではなく、積極的に他団体や行政、企業ともとつながることで活動領域が広がるだけではなく、</a:t>
            </a:r>
            <a:endParaRPr lang="en-US" altLang="ja-JP" dirty="0"/>
          </a:p>
          <a:p>
            <a:r>
              <a:rPr lang="ja-JP" altLang="en-US" dirty="0"/>
              <a:t>　物の考え方も広げていきましょう。</a:t>
            </a:r>
            <a:endParaRPr lang="en-US" altLang="ja-JP" dirty="0"/>
          </a:p>
          <a:p>
            <a:r>
              <a:rPr lang="ja-JP" altLang="en-US" dirty="0"/>
              <a:t>　</a:t>
            </a:r>
            <a:r>
              <a:rPr lang="en-US" altLang="ja-JP" dirty="0"/>
              <a:t>VHO-net</a:t>
            </a:r>
            <a:r>
              <a:rPr lang="ja-JP" altLang="en-US" dirty="0"/>
              <a:t>には、医療福祉関係者や企業など、さまざまな方がメンバーになっています。そこが特徴でもあります。</a:t>
            </a:r>
            <a:endParaRPr lang="en-US" altLang="ja-JP" dirty="0"/>
          </a:p>
          <a:p>
            <a:r>
              <a:rPr lang="ja-JP" altLang="en-US" dirty="0"/>
              <a:t>　どうしても、同じ病気、同じ障害、同じ立場の方だけの議論であると、新しい考えや意見が出づらいことがあります。</a:t>
            </a:r>
            <a:endParaRPr lang="en-US" altLang="ja-JP" dirty="0"/>
          </a:p>
          <a:p>
            <a:r>
              <a:rPr lang="ja-JP" altLang="en-US" dirty="0"/>
              <a:t>　また、財政的な課題への取り組みにも影響します。多様な考えが重要です。</a:t>
            </a:r>
            <a:endParaRPr lang="en-US" altLang="ja-JP" dirty="0"/>
          </a:p>
          <a:p>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6.</a:t>
            </a:r>
            <a:r>
              <a:rPr kumimoji="1" lang="ja-JP" altLang="en-US" dirty="0"/>
              <a:t>「</a:t>
            </a:r>
            <a:r>
              <a:rPr lang="ja-JP" altLang="ja-JP" sz="1200" kern="100" dirty="0">
                <a:effectLst/>
                <a:latin typeface="Meiryo UI" panose="020B0604030504040204" pitchFamily="50" charset="-128"/>
                <a:ea typeface="Meiryo UI" panose="020B0604030504040204" pitchFamily="50" charset="-128"/>
                <a:cs typeface="Times New Roman"/>
              </a:rPr>
              <a:t>６．誰もが生きやすい社会を目指します。</a:t>
            </a:r>
            <a:r>
              <a:rPr lang="ja-JP" altLang="en-US" sz="1200" kern="100" dirty="0">
                <a:effectLst/>
                <a:latin typeface="Meiryo UI" panose="020B0604030504040204" pitchFamily="50" charset="-128"/>
                <a:ea typeface="Meiryo UI" panose="020B0604030504040204" pitchFamily="50" charset="-128"/>
                <a:cs typeface="Times New Roman"/>
              </a:rPr>
              <a:t>」</a:t>
            </a:r>
            <a:endParaRPr lang="ja-JP" altLang="ja-JP" sz="1200" kern="100" dirty="0">
              <a:effectLst/>
              <a:latin typeface="Meiryo UI" panose="020B0604030504040204" pitchFamily="50" charset="-128"/>
              <a:ea typeface="Meiryo UI" panose="020B0604030504040204" pitchFamily="50" charset="-128"/>
              <a:cs typeface="Times New Roman"/>
            </a:endParaRPr>
          </a:p>
          <a:p>
            <a:r>
              <a:rPr kumimoji="1" lang="ja-JP" altLang="en-US" dirty="0"/>
              <a:t>　そして、大きな目標として、誰もが生きやすい社会を目指していきましょう。</a:t>
            </a:r>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8E330B17-F647-44D2-8959-F868092F08D8}" type="slidenum">
              <a:rPr kumimoji="1" lang="ja-JP" altLang="en-US" smtClean="0"/>
              <a:t>4</a:t>
            </a:fld>
            <a:endParaRPr kumimoji="1" lang="ja-JP" altLang="en-US"/>
          </a:p>
        </p:txBody>
      </p:sp>
    </p:spTree>
    <p:extLst>
      <p:ext uri="{BB962C8B-B14F-4D97-AF65-F5344CB8AC3E}">
        <p14:creationId xmlns:p14="http://schemas.microsoft.com/office/powerpoint/2010/main" val="707115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次に、活動指針です。</a:t>
            </a:r>
            <a:endParaRPr kumimoji="1" lang="en-US" altLang="ja-JP" dirty="0"/>
          </a:p>
          <a:p>
            <a:endParaRPr lang="en-US" altLang="ja-JP" dirty="0"/>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ja-JP" altLang="en-US" dirty="0"/>
              <a:t>「</a:t>
            </a:r>
            <a:r>
              <a:rPr lang="ja-JP" altLang="ja-JP" sz="1200" kern="100" dirty="0">
                <a:effectLst/>
                <a:latin typeface="Meiryo UI" panose="020B0604030504040204" pitchFamily="50" charset="-128"/>
                <a:ea typeface="Meiryo UI" panose="020B0604030504040204" pitchFamily="50" charset="-128"/>
                <a:cs typeface="Times New Roman"/>
              </a:rPr>
              <a:t>１．主体的に参加し、お互いの経験から学び合うことを大切にしましょう。</a:t>
            </a:r>
            <a:r>
              <a:rPr lang="ja-JP" altLang="en-US" sz="1200" kern="100" dirty="0">
                <a:effectLst/>
                <a:latin typeface="Meiryo UI" panose="020B0604030504040204" pitchFamily="50" charset="-128"/>
                <a:ea typeface="Meiryo UI" panose="020B0604030504040204" pitchFamily="50" charset="-128"/>
                <a:cs typeface="Times New Roman"/>
              </a:rPr>
              <a:t>」</a:t>
            </a:r>
            <a:endParaRPr lang="ja-JP" altLang="ja-JP" sz="1200" kern="100" dirty="0">
              <a:effectLst/>
              <a:latin typeface="Meiryo UI" panose="020B0604030504040204" pitchFamily="50" charset="-128"/>
              <a:ea typeface="Meiryo UI" panose="020B0604030504040204" pitchFamily="50" charset="-128"/>
              <a:cs typeface="Times New Roman"/>
            </a:endParaRPr>
          </a:p>
          <a:p>
            <a:pPr marL="0" indent="0">
              <a:buNone/>
            </a:pPr>
            <a:r>
              <a:rPr lang="ja-JP" altLang="en-US" dirty="0"/>
              <a:t>　　</a:t>
            </a:r>
            <a:r>
              <a:rPr lang="en-US" altLang="ja-JP" dirty="0"/>
              <a:t>VHO-net</a:t>
            </a:r>
            <a:r>
              <a:rPr lang="ja-JP" altLang="en-US" dirty="0"/>
              <a:t>はヘルスケア関連団体のリーダーが主体的に参加することが大事です。何かの講習会に参加するという受け身的なものではなく、お互いの経験を学び、</a:t>
            </a:r>
            <a:endParaRPr lang="en-US" altLang="ja-JP" dirty="0"/>
          </a:p>
          <a:p>
            <a:pPr marL="0" indent="0">
              <a:buNone/>
            </a:pPr>
            <a:r>
              <a:rPr lang="ja-JP" altLang="en-US" dirty="0"/>
              <a:t>　　意見交換を積極的に行い、自分たちの会に役立ててましょう。「地域交流会」でなく、「地域学習会」です。</a:t>
            </a:r>
            <a:endParaRPr lang="en-US" altLang="ja-JP" dirty="0"/>
          </a:p>
          <a:p>
            <a:pPr marL="0" indent="0">
              <a:buNone/>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2.</a:t>
            </a:r>
            <a:r>
              <a:rPr lang="ja-JP" altLang="ja-JP" sz="1200" kern="100" dirty="0">
                <a:effectLst/>
                <a:latin typeface="Meiryo UI" panose="020B0604030504040204" pitchFamily="50" charset="-128"/>
                <a:ea typeface="Meiryo UI" panose="020B0604030504040204" pitchFamily="50" charset="-128"/>
                <a:cs typeface="Times New Roman"/>
              </a:rPr>
              <a:t> </a:t>
            </a:r>
            <a:r>
              <a:rPr lang="ja-JP" altLang="en-US" sz="1200" kern="100" dirty="0">
                <a:effectLst/>
                <a:latin typeface="Meiryo UI" panose="020B0604030504040204" pitchFamily="50" charset="-128"/>
                <a:ea typeface="Meiryo UI" panose="020B0604030504040204" pitchFamily="50" charset="-128"/>
                <a:cs typeface="Times New Roman"/>
              </a:rPr>
              <a:t>「</a:t>
            </a:r>
            <a:r>
              <a:rPr lang="ja-JP" altLang="ja-JP" sz="1200" kern="100" dirty="0">
                <a:effectLst/>
                <a:latin typeface="Meiryo UI" panose="020B0604030504040204" pitchFamily="50" charset="-128"/>
                <a:ea typeface="Meiryo UI" panose="020B0604030504040204" pitchFamily="50" charset="-128"/>
                <a:cs typeface="Times New Roman"/>
              </a:rPr>
              <a:t>２．一人ひとりが運営に関わることを目指します。</a:t>
            </a:r>
            <a:r>
              <a:rPr lang="ja-JP" altLang="en-US" sz="1200" kern="100" dirty="0">
                <a:effectLst/>
                <a:latin typeface="Meiryo UI" panose="020B0604030504040204" pitchFamily="50" charset="-128"/>
                <a:ea typeface="Meiryo UI" panose="020B0604030504040204" pitchFamily="50" charset="-128"/>
                <a:cs typeface="Times New Roman"/>
              </a:rPr>
              <a:t>」</a:t>
            </a:r>
            <a:endParaRPr lang="ja-JP" altLang="ja-JP" sz="1200" kern="100" dirty="0">
              <a:effectLst/>
              <a:latin typeface="Meiryo UI" panose="020B0604030504040204" pitchFamily="50" charset="-128"/>
              <a:ea typeface="Meiryo UI" panose="020B0604030504040204" pitchFamily="50" charset="-128"/>
              <a:cs typeface="Times New Roman"/>
            </a:endParaRPr>
          </a:p>
          <a:p>
            <a:r>
              <a:rPr kumimoji="1" lang="ja-JP" altLang="en-US" dirty="0"/>
              <a:t>　</a:t>
            </a:r>
            <a:r>
              <a:rPr kumimoji="1" lang="en-US" altLang="ja-JP" dirty="0"/>
              <a:t>VHO-net</a:t>
            </a:r>
            <a:r>
              <a:rPr kumimoji="1" lang="ja-JP" altLang="en-US" dirty="0"/>
              <a:t>の運営はみんなが順番に運営を経験し、そこで学んだこと、経験を各団体にも生かしましょう。</a:t>
            </a:r>
            <a:endParaRPr kumimoji="1" lang="en-US" altLang="ja-JP" dirty="0"/>
          </a:p>
          <a:p>
            <a:r>
              <a:rPr kumimoji="1" lang="ja-JP" altLang="en-US" dirty="0"/>
              <a:t>　グループディスカッションのやり方、進行役のスキルアップなどは各団体にとても重要です。</a:t>
            </a:r>
            <a:endParaRPr kumimoji="1" lang="en-US" altLang="ja-JP" dirty="0"/>
          </a:p>
          <a:p>
            <a:r>
              <a:rPr kumimoji="1" lang="ja-JP" altLang="en-US" dirty="0"/>
              <a:t>　違う団体のリーダーが集まって、１つの学習会を開催するときのノウハウ、気づきも学んでほしいです。</a:t>
            </a:r>
            <a:endParaRPr kumimoji="1" lang="en-US" altLang="ja-JP" dirty="0"/>
          </a:p>
          <a:p>
            <a:r>
              <a:rPr kumimoji="1" lang="ja-JP" altLang="en-US" dirty="0"/>
              <a:t>　</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3.</a:t>
            </a:r>
            <a:r>
              <a:rPr lang="ja-JP" altLang="en-US" dirty="0"/>
              <a:t>「</a:t>
            </a:r>
            <a:r>
              <a:rPr lang="ja-JP" altLang="ja-JP" sz="1200" kern="100" dirty="0">
                <a:effectLst/>
                <a:latin typeface="Meiryo UI" panose="020B0604030504040204" pitchFamily="50" charset="-128"/>
                <a:ea typeface="Meiryo UI" panose="020B0604030504040204" pitchFamily="50" charset="-128"/>
                <a:cs typeface="Times New Roman"/>
              </a:rPr>
              <a:t>３．お互いの発言を尊重しましょう。批判や非難はしません。</a:t>
            </a:r>
            <a:r>
              <a:rPr lang="ja-JP" altLang="en-US" sz="1200" kern="100" dirty="0">
                <a:effectLst/>
                <a:latin typeface="Meiryo UI" panose="020B0604030504040204" pitchFamily="50" charset="-128"/>
                <a:ea typeface="Meiryo UI" panose="020B0604030504040204" pitchFamily="50" charset="-128"/>
                <a:cs typeface="Times New Roman"/>
              </a:rPr>
              <a:t>」</a:t>
            </a:r>
            <a:endParaRPr lang="ja-JP" altLang="ja-JP" sz="1200" kern="100" dirty="0">
              <a:effectLst/>
              <a:latin typeface="Meiryo UI" panose="020B0604030504040204" pitchFamily="50" charset="-128"/>
              <a:ea typeface="Meiryo UI" panose="020B0604030504040204" pitchFamily="50" charset="-128"/>
              <a:cs typeface="Times New Roman"/>
            </a:endParaRPr>
          </a:p>
          <a:p>
            <a:r>
              <a:rPr lang="ja-JP" altLang="en-US" dirty="0"/>
              <a:t>　違う意見を受け入れるトレーニングをしましょう。多様な意見を聞き、自らの成長につなげましょう。自分の考えと同じ人だけを受け入れ、違う意見の人を受け入れない姿勢では、</a:t>
            </a:r>
            <a:endParaRPr lang="en-US" altLang="ja-JP" dirty="0"/>
          </a:p>
          <a:p>
            <a:r>
              <a:rPr lang="ja-JP" altLang="en-US" dirty="0"/>
              <a:t>　成長ができません。自分の経験や考えのみが正しいという固定観念が強い人は、自分の事は正しくて、自分以外の人の考えは正しくないという考えが強くなります。</a:t>
            </a:r>
            <a:endParaRPr lang="en-US" altLang="ja-JP" dirty="0"/>
          </a:p>
          <a:p>
            <a:r>
              <a:rPr lang="ja-JP" altLang="en-US" dirty="0"/>
              <a:t>　</a:t>
            </a:r>
            <a:r>
              <a:rPr kumimoji="1" lang="ja-JP" altLang="en-US" dirty="0"/>
              <a:t>ヘルスケア関連団体のリーダーは、常に新しい風を取り入れ、さまざまな年代、</a:t>
            </a:r>
            <a:r>
              <a:rPr lang="ja-JP" altLang="en-US" dirty="0"/>
              <a:t>多様な人の考えを受け入れましょう。</a:t>
            </a:r>
            <a:endParaRPr lang="en-US" altLang="ja-JP" dirty="0"/>
          </a:p>
          <a:p>
            <a:r>
              <a:rPr lang="ja-JP" altLang="en-US" dirty="0"/>
              <a:t>　社会は常に変化しています。</a:t>
            </a:r>
            <a:endParaRPr lang="en-US" altLang="ja-JP" dirty="0"/>
          </a:p>
          <a:p>
            <a:r>
              <a:rPr kumimoji="1" lang="ja-JP" altLang="en-US" dirty="0"/>
              <a:t>　</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4.</a:t>
            </a:r>
            <a:r>
              <a:rPr kumimoji="1" lang="ja-JP" altLang="en-US" dirty="0"/>
              <a:t>「</a:t>
            </a:r>
            <a:r>
              <a:rPr lang="ja-JP" altLang="ja-JP" sz="1200" kern="100" dirty="0">
                <a:effectLst/>
                <a:latin typeface="Meiryo UI" panose="020B0604030504040204" pitchFamily="50" charset="-128"/>
                <a:ea typeface="Meiryo UI" panose="020B0604030504040204" pitchFamily="50" charset="-128"/>
                <a:cs typeface="Times New Roman"/>
              </a:rPr>
              <a:t>４．大切な時間をシェアしましょう。一人が長く話しません。</a:t>
            </a:r>
            <a:r>
              <a:rPr lang="ja-JP" altLang="en-US" sz="1200" kern="100" dirty="0">
                <a:effectLst/>
                <a:latin typeface="Meiryo UI" panose="020B0604030504040204" pitchFamily="50" charset="-128"/>
                <a:ea typeface="Meiryo UI" panose="020B0604030504040204" pitchFamily="50" charset="-128"/>
                <a:cs typeface="Times New Roman"/>
              </a:rPr>
              <a:t>」</a:t>
            </a:r>
            <a:endParaRPr lang="ja-JP" altLang="ja-JP" sz="1200" kern="100" dirty="0">
              <a:effectLst/>
              <a:latin typeface="Meiryo UI" panose="020B0604030504040204" pitchFamily="50" charset="-128"/>
              <a:ea typeface="Meiryo UI" panose="020B0604030504040204" pitchFamily="50" charset="-128"/>
              <a:cs typeface="Times New Roman"/>
            </a:endParaRPr>
          </a:p>
          <a:p>
            <a:r>
              <a:rPr kumimoji="1" lang="ja-JP" altLang="en-US" dirty="0"/>
              <a:t>　全員がバランスよく話せるように、お互いに気をつけましょう。限られた時間での学習会です。</a:t>
            </a:r>
            <a:r>
              <a:rPr kumimoji="1" lang="en-US" altLang="ja-JP" dirty="0"/>
              <a:t>VHO-net</a:t>
            </a:r>
            <a:r>
              <a:rPr kumimoji="1" lang="ja-JP" altLang="en-US" dirty="0"/>
              <a:t>では、意見を手短に簡潔に話すことも学びましょう。</a:t>
            </a:r>
            <a:endParaRPr kumimoji="1" lang="en-US" altLang="ja-JP" dirty="0"/>
          </a:p>
          <a:p>
            <a:r>
              <a:rPr kumimoji="1" lang="ja-JP" altLang="en-US" dirty="0"/>
              <a:t>　話が長く、何度も同じ話の繰り返しを聞く側は、案外つらいものです。相手の立場に立って考えましょう。</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5.</a:t>
            </a:r>
            <a:r>
              <a:rPr lang="ja-JP" altLang="en-US" dirty="0"/>
              <a:t>「</a:t>
            </a:r>
            <a:r>
              <a:rPr lang="ja-JP" altLang="ja-JP" sz="1200" kern="100" dirty="0">
                <a:effectLst/>
                <a:latin typeface="Meiryo UI" panose="020B0604030504040204" pitchFamily="50" charset="-128"/>
                <a:ea typeface="Meiryo UI" panose="020B0604030504040204" pitchFamily="50" charset="-128"/>
                <a:cs typeface="Times New Roman"/>
              </a:rPr>
              <a:t>５．プロセスを大切にして、楽しみながら学習しましょう。</a:t>
            </a:r>
            <a:r>
              <a:rPr lang="ja-JP" altLang="en-US" sz="1200" kern="100" dirty="0">
                <a:effectLst/>
                <a:latin typeface="Meiryo UI" panose="020B0604030504040204" pitchFamily="50" charset="-128"/>
                <a:ea typeface="Meiryo UI" panose="020B0604030504040204" pitchFamily="50" charset="-128"/>
                <a:cs typeface="Times New Roman"/>
              </a:rPr>
              <a:t>」</a:t>
            </a:r>
            <a:endParaRPr lang="ja-JP" altLang="ja-JP" sz="1200" kern="100" dirty="0">
              <a:effectLst/>
              <a:latin typeface="Meiryo UI" panose="020B0604030504040204" pitchFamily="50" charset="-128"/>
              <a:ea typeface="Meiryo UI" panose="020B0604030504040204" pitchFamily="50" charset="-128"/>
              <a:cs typeface="Times New Roman"/>
            </a:endParaRPr>
          </a:p>
          <a:p>
            <a:r>
              <a:rPr lang="ja-JP" altLang="en-US" dirty="0"/>
              <a:t>　学習会を作り上げていく過程、プロセスが重要です。そのプロセスも学んでいきながら、各団体に活かしていきましょう。</a:t>
            </a:r>
            <a:endParaRPr lang="en-US" altLang="ja-JP" dirty="0"/>
          </a:p>
          <a:p>
            <a:r>
              <a:rPr lang="ja-JP" altLang="en-US" dirty="0"/>
              <a:t>　大事なことは、学習会が楽しいことです。楽しくないと続きません。楽しむことは重要です。</a:t>
            </a:r>
            <a:endParaRPr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6.</a:t>
            </a:r>
            <a:r>
              <a:rPr kumimoji="1" lang="ja-JP" altLang="en-US" dirty="0"/>
              <a:t>「</a:t>
            </a:r>
            <a:r>
              <a:rPr lang="ja-JP" altLang="ja-JP" sz="1200" kern="100" dirty="0">
                <a:effectLst/>
                <a:latin typeface="Meiryo UI" panose="020B0604030504040204" pitchFamily="50" charset="-128"/>
                <a:ea typeface="Meiryo UI" panose="020B0604030504040204" pitchFamily="50" charset="-128"/>
                <a:cs typeface="Times New Roman"/>
              </a:rPr>
              <a:t>６．</a:t>
            </a:r>
            <a:r>
              <a:rPr lang="en-US" altLang="ja-JP" sz="1200" kern="100" dirty="0">
                <a:effectLst/>
                <a:latin typeface="Meiryo UI" panose="020B0604030504040204" pitchFamily="50" charset="-128"/>
                <a:ea typeface="Meiryo UI" panose="020B0604030504040204" pitchFamily="50" charset="-128"/>
                <a:cs typeface="Times New Roman"/>
              </a:rPr>
              <a:t>VHO-net</a:t>
            </a:r>
            <a:r>
              <a:rPr lang="ja-JP" altLang="ja-JP" sz="1200" kern="100" dirty="0">
                <a:effectLst/>
                <a:latin typeface="Meiryo UI" panose="020B0604030504040204" pitchFamily="50" charset="-128"/>
                <a:ea typeface="Meiryo UI" panose="020B0604030504040204" pitchFamily="50" charset="-128"/>
                <a:cs typeface="Times New Roman"/>
              </a:rPr>
              <a:t>での学びを自分の活動に持ち帰り、活かしましょう。</a:t>
            </a:r>
            <a:r>
              <a:rPr lang="ja-JP" altLang="en-US" sz="1200" kern="100" dirty="0">
                <a:effectLst/>
                <a:latin typeface="Meiryo UI" panose="020B0604030504040204" pitchFamily="50" charset="-128"/>
                <a:ea typeface="Meiryo UI" panose="020B0604030504040204" pitchFamily="50" charset="-128"/>
                <a:cs typeface="Times New Roman"/>
              </a:rPr>
              <a:t>」</a:t>
            </a:r>
            <a:endParaRPr lang="ja-JP" altLang="ja-JP" sz="1200" kern="100" dirty="0">
              <a:effectLst/>
              <a:latin typeface="Meiryo UI" panose="020B0604030504040204" pitchFamily="50" charset="-128"/>
              <a:ea typeface="Meiryo UI" panose="020B0604030504040204" pitchFamily="50" charset="-128"/>
              <a:cs typeface="Times New Roman"/>
            </a:endParaRPr>
          </a:p>
          <a:p>
            <a:r>
              <a:rPr lang="ja-JP" altLang="en-US" dirty="0"/>
              <a:t>　この</a:t>
            </a:r>
            <a:r>
              <a:rPr lang="en-US" altLang="ja-JP" dirty="0"/>
              <a:t>VHO-net</a:t>
            </a:r>
            <a:r>
              <a:rPr lang="ja-JP" altLang="en-US" dirty="0"/>
              <a:t>で学んだことを、それぞれの団体で活かせるようにしましょう。少しハードルが高く、難しいと感じることがあるからこそ、人は成長します。</a:t>
            </a:r>
            <a:endParaRPr lang="en-US" altLang="ja-JP" dirty="0"/>
          </a:p>
          <a:p>
            <a:r>
              <a:rPr lang="ja-JP" altLang="en-US" dirty="0"/>
              <a:t>　ここでの学びを各団体の活かすことが、この</a:t>
            </a:r>
            <a:r>
              <a:rPr lang="en-US" altLang="ja-JP" dirty="0"/>
              <a:t>VHO-net</a:t>
            </a:r>
            <a:r>
              <a:rPr lang="ja-JP" altLang="en-US" dirty="0"/>
              <a:t>の目標でもあります。</a:t>
            </a:r>
            <a:endParaRPr lang="en-US" altLang="ja-JP" dirty="0"/>
          </a:p>
          <a:p>
            <a:endParaRPr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8E330B17-F647-44D2-8959-F868092F08D8}" type="slidenum">
              <a:rPr kumimoji="1" lang="ja-JP" altLang="en-US" smtClean="0"/>
              <a:t>5</a:t>
            </a:fld>
            <a:endParaRPr kumimoji="1" lang="ja-JP" altLang="en-US"/>
          </a:p>
        </p:txBody>
      </p:sp>
    </p:spTree>
    <p:extLst>
      <p:ext uri="{BB962C8B-B14F-4D97-AF65-F5344CB8AC3E}">
        <p14:creationId xmlns:p14="http://schemas.microsoft.com/office/powerpoint/2010/main" val="3217543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表紙">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D6539F-C712-7F29-6CF3-EB5985C89F2D}"/>
              </a:ext>
            </a:extLst>
          </p:cNvPr>
          <p:cNvSpPr>
            <a:spLocks noGrp="1"/>
          </p:cNvSpPr>
          <p:nvPr>
            <p:ph type="ctrTitle"/>
          </p:nvPr>
        </p:nvSpPr>
        <p:spPr>
          <a:xfrm>
            <a:off x="2858400" y="2714400"/>
            <a:ext cx="8640000" cy="1436291"/>
          </a:xfrm>
          <a:prstGeom prst="rect">
            <a:avLst/>
          </a:prstGeom>
        </p:spPr>
        <p:txBody>
          <a:bodyPr wrap="square" lIns="0" tIns="0" rIns="0" bIns="0" anchor="t" anchorCtr="0">
            <a:normAutofit/>
          </a:bodyPr>
          <a:lstStyle>
            <a:lvl1pPr algn="l">
              <a:lnSpc>
                <a:spcPts val="5600"/>
              </a:lnSpc>
              <a:spcBef>
                <a:spcPts val="0"/>
              </a:spcBef>
              <a:spcAft>
                <a:spcPts val="0"/>
              </a:spcAft>
              <a:defRPr sz="4800" b="1" i="0">
                <a:latin typeface="Meiryo UI" panose="020B0604030504040204" pitchFamily="34" charset="-128"/>
                <a:ea typeface="Meiryo UI" panose="020B0604030504040204" pitchFamily="34" charset="-128"/>
              </a:defRPr>
            </a:lvl1pPr>
          </a:lstStyle>
          <a:p>
            <a:endParaRPr kumimoji="1" lang="ja-JP" altLang="en-US"/>
          </a:p>
        </p:txBody>
      </p:sp>
      <p:sp>
        <p:nvSpPr>
          <p:cNvPr id="3" name="字幕 2">
            <a:extLst>
              <a:ext uri="{FF2B5EF4-FFF2-40B4-BE49-F238E27FC236}">
                <a16:creationId xmlns:a16="http://schemas.microsoft.com/office/drawing/2014/main" id="{AD4FCBA9-BC5F-C00C-D793-9415B1804FA9}"/>
              </a:ext>
            </a:extLst>
          </p:cNvPr>
          <p:cNvSpPr>
            <a:spLocks noGrp="1"/>
          </p:cNvSpPr>
          <p:nvPr>
            <p:ph type="subTitle" idx="1"/>
          </p:nvPr>
        </p:nvSpPr>
        <p:spPr>
          <a:xfrm>
            <a:off x="8730000" y="4129199"/>
            <a:ext cx="2880000" cy="1000799"/>
          </a:xfrm>
          <a:prstGeom prst="rect">
            <a:avLst/>
          </a:prstGeom>
        </p:spPr>
        <p:txBody>
          <a:bodyPr wrap="square" lIns="0" tIns="0" rIns="0" bIns="0">
            <a:normAutofit/>
          </a:bodyPr>
          <a:lstStyle>
            <a:lvl1pPr marL="0" indent="0" algn="l">
              <a:spcBef>
                <a:spcPts val="300"/>
              </a:spcBef>
              <a:buNone/>
              <a:defRPr sz="1600" b="0" i="0">
                <a:latin typeface="Meiryo UI" panose="020B0604030504040204" pitchFamily="34" charset="-128"/>
                <a:ea typeface="Meiryo UI" panose="020B0604030504040204" pitchFamily="34"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kumimoji="1" lang="ja-JP" altLang="en-US"/>
          </a:p>
        </p:txBody>
      </p:sp>
    </p:spTree>
    <p:extLst>
      <p:ext uri="{BB962C8B-B14F-4D97-AF65-F5344CB8AC3E}">
        <p14:creationId xmlns:p14="http://schemas.microsoft.com/office/powerpoint/2010/main" val="3732475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中面">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BDCF0F3-30D0-E6CC-FE2E-ED7B22DC5EA8}"/>
              </a:ext>
            </a:extLst>
          </p:cNvPr>
          <p:cNvSpPr>
            <a:spLocks noGrp="1"/>
          </p:cNvSpPr>
          <p:nvPr>
            <p:ph type="ctrTitle"/>
          </p:nvPr>
        </p:nvSpPr>
        <p:spPr>
          <a:xfrm>
            <a:off x="1270800" y="954000"/>
            <a:ext cx="9720000" cy="496799"/>
          </a:xfrm>
          <a:prstGeom prst="rect">
            <a:avLst/>
          </a:prstGeom>
        </p:spPr>
        <p:txBody>
          <a:bodyPr wrap="square" lIns="0" tIns="0" rIns="0" bIns="0" anchor="t" anchorCtr="0">
            <a:normAutofit/>
          </a:bodyPr>
          <a:lstStyle>
            <a:lvl1pPr algn="l">
              <a:defRPr sz="3600" b="1" i="0">
                <a:solidFill>
                  <a:schemeClr val="tx1"/>
                </a:solidFill>
                <a:latin typeface="Meiryo UI" panose="020B0604030504040204" pitchFamily="34" charset="-128"/>
                <a:ea typeface="Meiryo UI" panose="020B0604030504040204" pitchFamily="34" charset="-128"/>
              </a:defRPr>
            </a:lvl1pPr>
          </a:lstStyle>
          <a:p>
            <a:endParaRPr kumimoji="1" lang="ja-JP" altLang="en-US"/>
          </a:p>
        </p:txBody>
      </p:sp>
      <p:sp>
        <p:nvSpPr>
          <p:cNvPr id="3" name="字幕 2">
            <a:extLst>
              <a:ext uri="{FF2B5EF4-FFF2-40B4-BE49-F238E27FC236}">
                <a16:creationId xmlns:a16="http://schemas.microsoft.com/office/drawing/2014/main" id="{23799A84-5D88-3C88-FBD9-287F55D4B602}"/>
              </a:ext>
            </a:extLst>
          </p:cNvPr>
          <p:cNvSpPr>
            <a:spLocks noGrp="1"/>
          </p:cNvSpPr>
          <p:nvPr>
            <p:ph type="subTitle" idx="1"/>
          </p:nvPr>
        </p:nvSpPr>
        <p:spPr>
          <a:xfrm>
            <a:off x="1270800" y="2221200"/>
            <a:ext cx="9720000" cy="903837"/>
          </a:xfrm>
          <a:prstGeom prst="rect">
            <a:avLst/>
          </a:prstGeom>
        </p:spPr>
        <p:txBody>
          <a:bodyPr lIns="0" tIns="0" rIns="0" bIns="0">
            <a:normAutofit/>
          </a:bodyPr>
          <a:lstStyle>
            <a:lvl1pPr marL="0" indent="0" algn="l">
              <a:buNone/>
              <a:defRPr sz="2800" b="0" i="0">
                <a:latin typeface="Meiryo UI" panose="020B0604030504040204" pitchFamily="34" charset="-128"/>
                <a:ea typeface="Meiryo UI" panose="020B0604030504040204" pitchFamily="34"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kumimoji="1" lang="ja-JP" altLang="en-US"/>
          </a:p>
        </p:txBody>
      </p:sp>
      <p:sp>
        <p:nvSpPr>
          <p:cNvPr id="6" name="スライド番号プレースホルダー 5">
            <a:extLst>
              <a:ext uri="{FF2B5EF4-FFF2-40B4-BE49-F238E27FC236}">
                <a16:creationId xmlns:a16="http://schemas.microsoft.com/office/drawing/2014/main" id="{FD053557-5801-1658-D4C9-18F21FB345FC}"/>
              </a:ext>
            </a:extLst>
          </p:cNvPr>
          <p:cNvSpPr>
            <a:spLocks noGrp="1"/>
          </p:cNvSpPr>
          <p:nvPr>
            <p:ph type="sldNum" sz="quarter" idx="12"/>
          </p:nvPr>
        </p:nvSpPr>
        <p:spPr>
          <a:xfrm>
            <a:off x="0" y="6138000"/>
            <a:ext cx="763200" cy="215444"/>
          </a:xfrm>
          <a:prstGeom prst="rect">
            <a:avLst/>
          </a:prstGeom>
        </p:spPr>
        <p:txBody>
          <a:bodyPr lIns="0" tIns="0" rIns="0" bIns="0">
            <a:normAutofit/>
          </a:bodyPr>
          <a:lstStyle>
            <a:lvl1pPr algn="ctr">
              <a:defRPr sz="1400" b="0" i="0">
                <a:solidFill>
                  <a:schemeClr val="tx1"/>
                </a:solidFill>
                <a:latin typeface="Meiryo UI" panose="020B0604030504040204" pitchFamily="34" charset="-128"/>
                <a:ea typeface="Meiryo UI" panose="020B0604030504040204" pitchFamily="34" charset="-128"/>
              </a:defRPr>
            </a:lvl1pPr>
          </a:lstStyle>
          <a:p>
            <a:fld id="{64DB1132-2CE9-3F41-A506-06CCBBF21DDE}" type="slidenum">
              <a:rPr lang="ja-JP" altLang="en-US" smtClean="0"/>
              <a:pPr/>
              <a:t>‹#›</a:t>
            </a:fld>
            <a:endParaRPr lang="ja-JP" altLang="en-US"/>
          </a:p>
        </p:txBody>
      </p:sp>
    </p:spTree>
    <p:extLst>
      <p:ext uri="{BB962C8B-B14F-4D97-AF65-F5344CB8AC3E}">
        <p14:creationId xmlns:p14="http://schemas.microsoft.com/office/powerpoint/2010/main" val="4728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C75D3E6-5185-49B7-BC28-D2214AF0E234}" type="datetimeFigureOut">
              <a:rPr kumimoji="1" lang="ja-JP" altLang="en-US" smtClean="0"/>
              <a:t>2022/12/5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F9CD791-5499-4A60-9D26-4354974A2BEE}" type="slidenum">
              <a:rPr kumimoji="1" lang="ja-JP" altLang="en-US" smtClean="0"/>
              <a:t>‹#›</a:t>
            </a:fld>
            <a:endParaRPr kumimoji="1" lang="ja-JP" altLang="en-US"/>
          </a:p>
        </p:txBody>
      </p:sp>
    </p:spTree>
    <p:extLst>
      <p:ext uri="{BB962C8B-B14F-4D97-AF65-F5344CB8AC3E}">
        <p14:creationId xmlns:p14="http://schemas.microsoft.com/office/powerpoint/2010/main" val="2953215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A84E82F-ED07-4A42-B5A2-48F7F752E0A6}"/>
              </a:ext>
            </a:extLst>
          </p:cNvPr>
          <p:cNvSpPr>
            <a:spLocks noGrp="1"/>
          </p:cNvSpPr>
          <p:nvPr>
            <p:ph type="dt" sz="half" idx="10"/>
          </p:nvPr>
        </p:nvSpPr>
        <p:spPr/>
        <p:txBody>
          <a:bodyPr/>
          <a:lstStyle/>
          <a:p>
            <a:fld id="{B840734D-49E9-49A8-84A6-57A9E8C22ADA}" type="datetimeFigureOut">
              <a:rPr kumimoji="1" lang="ja-JP" altLang="en-US" smtClean="0"/>
              <a:t>2022/12/5</a:t>
            </a:fld>
            <a:endParaRPr kumimoji="1" lang="ja-JP" altLang="en-US"/>
          </a:p>
        </p:txBody>
      </p:sp>
      <p:sp>
        <p:nvSpPr>
          <p:cNvPr id="3" name="フッター プレースホルダー 2">
            <a:extLst>
              <a:ext uri="{FF2B5EF4-FFF2-40B4-BE49-F238E27FC236}">
                <a16:creationId xmlns:a16="http://schemas.microsoft.com/office/drawing/2014/main" id="{B127D723-3673-47AD-BF1D-9F9021518C4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79BA6D8-7201-4E00-AE57-40F2224B9E08}"/>
              </a:ext>
            </a:extLst>
          </p:cNvPr>
          <p:cNvSpPr>
            <a:spLocks noGrp="1"/>
          </p:cNvSpPr>
          <p:nvPr>
            <p:ph type="sldNum" sz="quarter" idx="12"/>
          </p:nvPr>
        </p:nvSpPr>
        <p:spPr/>
        <p:txBody>
          <a:bodyPr/>
          <a:lstStyle/>
          <a:p>
            <a:fld id="{445A9421-5345-4667-B30C-597AA4CEEB6F}" type="slidenum">
              <a:rPr kumimoji="1" lang="ja-JP" altLang="en-US" smtClean="0"/>
              <a:t>‹#›</a:t>
            </a:fld>
            <a:endParaRPr kumimoji="1" lang="ja-JP" altLang="en-US"/>
          </a:p>
        </p:txBody>
      </p:sp>
      <p:pic>
        <p:nvPicPr>
          <p:cNvPr id="12" name="図 11" descr="グラフ&#10;&#10;低い精度で自動的に生成された説明">
            <a:extLst>
              <a:ext uri="{FF2B5EF4-FFF2-40B4-BE49-F238E27FC236}">
                <a16:creationId xmlns:a16="http://schemas.microsoft.com/office/drawing/2014/main" id="{5B08B551-F06A-4539-955B-95FC621D21D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5633" y="4663250"/>
            <a:ext cx="12086367" cy="2194750"/>
          </a:xfrm>
          <a:prstGeom prst="rect">
            <a:avLst/>
          </a:prstGeom>
        </p:spPr>
      </p:pic>
    </p:spTree>
    <p:extLst>
      <p:ext uri="{BB962C8B-B14F-4D97-AF65-F5344CB8AC3E}">
        <p14:creationId xmlns:p14="http://schemas.microsoft.com/office/powerpoint/2010/main" val="92373210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図 14">
            <a:extLst>
              <a:ext uri="{FF2B5EF4-FFF2-40B4-BE49-F238E27FC236}">
                <a16:creationId xmlns:a16="http://schemas.microsoft.com/office/drawing/2014/main" id="{2A3EEC21-BFCD-B34D-2253-9EB0B9777BA0}"/>
              </a:ext>
            </a:extLst>
          </p:cNvPr>
          <p:cNvPicPr>
            <a:picLocks noChangeAspect="1"/>
          </p:cNvPicPr>
          <p:nvPr userDrawn="1"/>
        </p:nvPicPr>
        <p:blipFill>
          <a:blip r:embed="rId3"/>
          <a:stretch>
            <a:fillRect/>
          </a:stretch>
        </p:blipFill>
        <p:spPr>
          <a:xfrm>
            <a:off x="0" y="0"/>
            <a:ext cx="12192000" cy="6858000"/>
          </a:xfrm>
          <a:prstGeom prst="rect">
            <a:avLst/>
          </a:prstGeom>
        </p:spPr>
      </p:pic>
    </p:spTree>
    <p:extLst>
      <p:ext uri="{BB962C8B-B14F-4D97-AF65-F5344CB8AC3E}">
        <p14:creationId xmlns:p14="http://schemas.microsoft.com/office/powerpoint/2010/main" val="3316119598"/>
      </p:ext>
    </p:extLst>
  </p:cSld>
  <p:clrMap bg1="lt1" tx1="dk1" bg2="lt2" tx2="dk2" accent1="accent1" accent2="accent2" accent3="accent3" accent4="accent4" accent5="accent5" accent6="accent6" hlink="hlink" folHlink="folHlink"/>
  <p:sldLayoutIdLst>
    <p:sldLayoutId id="2147483649" r:id="rId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4" name="図 13">
            <a:extLst>
              <a:ext uri="{FF2B5EF4-FFF2-40B4-BE49-F238E27FC236}">
                <a16:creationId xmlns:a16="http://schemas.microsoft.com/office/drawing/2014/main" id="{E75F069C-63F2-53E7-4F11-816D763D33D3}"/>
              </a:ext>
            </a:extLst>
          </p:cNvPr>
          <p:cNvPicPr>
            <a:picLocks noChangeAspect="1"/>
          </p:cNvPicPr>
          <p:nvPr userDrawn="1"/>
        </p:nvPicPr>
        <p:blipFill>
          <a:blip r:embed="rId5"/>
          <a:stretch>
            <a:fillRect/>
          </a:stretch>
        </p:blipFill>
        <p:spPr>
          <a:xfrm>
            <a:off x="0" y="0"/>
            <a:ext cx="12192000" cy="6858000"/>
          </a:xfrm>
          <a:prstGeom prst="rect">
            <a:avLst/>
          </a:prstGeom>
        </p:spPr>
      </p:pic>
    </p:spTree>
    <p:extLst>
      <p:ext uri="{BB962C8B-B14F-4D97-AF65-F5344CB8AC3E}">
        <p14:creationId xmlns:p14="http://schemas.microsoft.com/office/powerpoint/2010/main" val="8215387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7F657E-FA94-627F-BE00-B2F1C3548229}"/>
              </a:ext>
            </a:extLst>
          </p:cNvPr>
          <p:cNvSpPr>
            <a:spLocks noGrp="1"/>
          </p:cNvSpPr>
          <p:nvPr>
            <p:ph type="ctrTitle"/>
          </p:nvPr>
        </p:nvSpPr>
        <p:spPr>
          <a:xfrm>
            <a:off x="3147648" y="2219877"/>
            <a:ext cx="8640000" cy="2174841"/>
          </a:xfrm>
        </p:spPr>
        <p:txBody>
          <a:bodyPr>
            <a:normAutofit/>
          </a:bodyPr>
          <a:lstStyle/>
          <a:p>
            <a:r>
              <a:rPr kumimoji="1" lang="ja-JP" altLang="en-US" b="1" dirty="0">
                <a:latin typeface="Meiryo UI" panose="020B0604030504040204" pitchFamily="34" charset="-128"/>
                <a:ea typeface="Meiryo UI" panose="020B0604030504040204" pitchFamily="34" charset="-128"/>
              </a:rPr>
              <a:t>地域学習会</a:t>
            </a:r>
            <a:br>
              <a:rPr kumimoji="1" lang="en-US" altLang="ja-JP" b="1" dirty="0">
                <a:latin typeface="Meiryo UI" panose="020B0604030504040204" pitchFamily="34" charset="-128"/>
                <a:ea typeface="Meiryo UI" panose="020B0604030504040204" pitchFamily="34" charset="-128"/>
              </a:rPr>
            </a:br>
            <a:r>
              <a:rPr kumimoji="1" lang="ja-JP" altLang="en-US" sz="4400" b="0" dirty="0">
                <a:latin typeface="Meiryo UI" panose="020B0604030504040204" pitchFamily="34" charset="-128"/>
                <a:ea typeface="Meiryo UI" panose="020B0604030504040204" pitchFamily="34" charset="-128"/>
              </a:rPr>
              <a:t>オンライン会議グランドルール</a:t>
            </a:r>
            <a:br>
              <a:rPr kumimoji="1" lang="en-US" altLang="ja-JP" sz="4400" b="0" dirty="0">
                <a:latin typeface="Meiryo UI" panose="020B0604030504040204" pitchFamily="34" charset="-128"/>
                <a:ea typeface="Meiryo UI" panose="020B0604030504040204" pitchFamily="34" charset="-128"/>
              </a:rPr>
            </a:br>
            <a:r>
              <a:rPr kumimoji="1" lang="en-US" altLang="ja-JP" sz="4400" b="0" dirty="0">
                <a:latin typeface="Meiryo UI" panose="020B0604030504040204" pitchFamily="34" charset="-128"/>
                <a:ea typeface="Meiryo UI" panose="020B0604030504040204" pitchFamily="34" charset="-128"/>
              </a:rPr>
              <a:t>VHO-net</a:t>
            </a:r>
            <a:r>
              <a:rPr kumimoji="1" lang="ja-JP" altLang="en-US" sz="4400" b="0" dirty="0">
                <a:latin typeface="Meiryo UI" panose="020B0604030504040204" pitchFamily="34" charset="-128"/>
                <a:ea typeface="Meiryo UI" panose="020B0604030504040204" pitchFamily="34" charset="-128"/>
              </a:rPr>
              <a:t>　理念・活動指針</a:t>
            </a:r>
            <a:endParaRPr kumimoji="1" lang="ja-JP" altLang="en-US" b="0" dirty="0">
              <a:latin typeface="Meiryo UI" panose="020B0604030504040204" pitchFamily="34" charset="-128"/>
              <a:ea typeface="Meiryo UI" panose="020B0604030504040204" pitchFamily="34" charset="-128"/>
            </a:endParaRPr>
          </a:p>
        </p:txBody>
      </p:sp>
    </p:spTree>
    <p:extLst>
      <p:ext uri="{BB962C8B-B14F-4D97-AF65-F5344CB8AC3E}">
        <p14:creationId xmlns:p14="http://schemas.microsoft.com/office/powerpoint/2010/main" val="2548862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8EC2837-D2F6-437F-8D96-6523E1C56B99}"/>
              </a:ext>
            </a:extLst>
          </p:cNvPr>
          <p:cNvSpPr txBox="1"/>
          <p:nvPr/>
        </p:nvSpPr>
        <p:spPr>
          <a:xfrm>
            <a:off x="2528596" y="569808"/>
            <a:ext cx="6858000" cy="646331"/>
          </a:xfrm>
          <a:prstGeom prst="rect">
            <a:avLst/>
          </a:prstGeom>
          <a:noFill/>
        </p:spPr>
        <p:txBody>
          <a:bodyPr wrap="square" rtlCol="0">
            <a:spAutoFit/>
          </a:bodyPr>
          <a:lstStyle/>
          <a:p>
            <a:pPr algn="ctr"/>
            <a:r>
              <a:rPr lang="ja-JP" altLang="en-US" sz="3600" b="1" dirty="0">
                <a:latin typeface="Meiryo UI" panose="020B0604030504040204" pitchFamily="50" charset="-128"/>
                <a:ea typeface="Meiryo UI" panose="020B0604030504040204" pitchFamily="50" charset="-128"/>
              </a:rPr>
              <a:t>オンライン会議グランドルール</a:t>
            </a:r>
          </a:p>
        </p:txBody>
      </p:sp>
      <p:sp>
        <p:nvSpPr>
          <p:cNvPr id="5" name="テキスト ボックス 4">
            <a:extLst>
              <a:ext uri="{FF2B5EF4-FFF2-40B4-BE49-F238E27FC236}">
                <a16:creationId xmlns:a16="http://schemas.microsoft.com/office/drawing/2014/main" id="{E8BC59E1-CCAF-4924-81CF-E6B4D538026E}"/>
              </a:ext>
            </a:extLst>
          </p:cNvPr>
          <p:cNvSpPr txBox="1"/>
          <p:nvPr/>
        </p:nvSpPr>
        <p:spPr>
          <a:xfrm>
            <a:off x="1059599" y="1216607"/>
            <a:ext cx="10651300" cy="5158720"/>
          </a:xfrm>
          <a:prstGeom prst="rect">
            <a:avLst/>
          </a:prstGeom>
          <a:noFill/>
        </p:spPr>
        <p:txBody>
          <a:bodyPr wrap="square" rtlCol="0">
            <a:spAutoFit/>
          </a:bodyPr>
          <a:lstStyle/>
          <a:p>
            <a:r>
              <a:rPr lang="ja-JP" altLang="en-US" sz="2800" b="1" dirty="0">
                <a:solidFill>
                  <a:srgbClr val="0000FF"/>
                </a:solidFill>
                <a:latin typeface="Meiryo UI" panose="020B0604030504040204" pitchFamily="50" charset="-128"/>
                <a:ea typeface="Meiryo UI" panose="020B0604030504040204" pitchFamily="50" charset="-128"/>
              </a:rPr>
              <a:t>お願い</a:t>
            </a:r>
            <a:endParaRPr lang="en-US" altLang="ja-JP" sz="2800" b="1" dirty="0">
              <a:solidFill>
                <a:srgbClr val="0000FF"/>
              </a:solidFill>
              <a:latin typeface="Meiryo UI" panose="020B0604030504040204" pitchFamily="50" charset="-128"/>
              <a:ea typeface="Meiryo UI" panose="020B0604030504040204" pitchFamily="50" charset="-128"/>
            </a:endParaRPr>
          </a:p>
          <a:p>
            <a:pPr marL="342900" indent="-342900">
              <a:lnSpc>
                <a:spcPts val="2600"/>
              </a:lnSpc>
              <a:buFont typeface="Arial" panose="020B0604020202020204" pitchFamily="34" charset="0"/>
              <a:buChar char="•"/>
            </a:pPr>
            <a:r>
              <a:rPr lang="ja-JP" altLang="en-US" sz="2000" b="1" dirty="0">
                <a:solidFill>
                  <a:srgbClr val="00B0F0"/>
                </a:solidFill>
                <a:latin typeface="Meiryo UI" panose="020B0604030504040204" pitchFamily="50" charset="-128"/>
                <a:ea typeface="Meiryo UI" panose="020B0604030504040204" pitchFamily="50" charset="-128"/>
              </a:rPr>
              <a:t>録画、録音、写真</a:t>
            </a:r>
            <a:r>
              <a:rPr lang="ja-JP" altLang="en-US" sz="2000" dirty="0">
                <a:latin typeface="Meiryo UI" panose="020B0604030504040204" pitchFamily="50" charset="-128"/>
                <a:ea typeface="Meiryo UI" panose="020B0604030504040204" pitchFamily="50" charset="-128"/>
              </a:rPr>
              <a:t>をとって、広く</a:t>
            </a:r>
            <a:r>
              <a:rPr lang="en-US" altLang="ja-JP" sz="2000" dirty="0">
                <a:latin typeface="Meiryo UI" panose="020B0604030504040204" pitchFamily="50" charset="-128"/>
                <a:ea typeface="Meiryo UI" panose="020B0604030504040204" pitchFamily="50" charset="-128"/>
              </a:rPr>
              <a:t>SNS</a:t>
            </a:r>
            <a:r>
              <a:rPr lang="ja-JP" altLang="en-US" sz="2000" dirty="0">
                <a:latin typeface="Meiryo UI" panose="020B0604030504040204" pitchFamily="50" charset="-128"/>
                <a:ea typeface="Meiryo UI" panose="020B0604030504040204" pitchFamily="50" charset="-128"/>
              </a:rPr>
              <a:t>にアップするなどは</a:t>
            </a:r>
            <a:r>
              <a:rPr lang="ja-JP" altLang="en-US" sz="2000" b="1" dirty="0">
                <a:solidFill>
                  <a:srgbClr val="00B0F0"/>
                </a:solidFill>
                <a:latin typeface="Meiryo UI" panose="020B0604030504040204" pitchFamily="50" charset="-128"/>
                <a:ea typeface="Meiryo UI" panose="020B0604030504040204" pitchFamily="50" charset="-128"/>
              </a:rPr>
              <a:t>禁止</a:t>
            </a:r>
            <a:br>
              <a:rPr lang="en-US" altLang="ja-JP" sz="2000" b="1" dirty="0">
                <a:solidFill>
                  <a:srgbClr val="00B0F0"/>
                </a:solidFill>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ただし、個人の記録用は</a:t>
            </a:r>
            <a:r>
              <a:rPr lang="en-US" altLang="ja-JP" sz="2000" dirty="0">
                <a:latin typeface="Meiryo UI" panose="020B0604030504040204" pitchFamily="50" charset="-128"/>
                <a:ea typeface="Meiryo UI" panose="020B0604030504040204" pitchFamily="50" charset="-128"/>
              </a:rPr>
              <a:t>OK</a:t>
            </a:r>
            <a:r>
              <a:rPr lang="ja-JP" altLang="en-US" sz="2000" dirty="0">
                <a:latin typeface="Meiryo UI" panose="020B0604030504040204" pitchFamily="50" charset="-128"/>
                <a:ea typeface="Meiryo UI" panose="020B0604030504040204" pitchFamily="50" charset="-128"/>
              </a:rPr>
              <a:t>です。</a:t>
            </a:r>
            <a:endParaRPr lang="en-US" altLang="ja-JP" sz="2000" dirty="0">
              <a:latin typeface="Meiryo UI" panose="020B0604030504040204" pitchFamily="50" charset="-128"/>
              <a:ea typeface="Meiryo UI" panose="020B0604030504040204" pitchFamily="50" charset="-128"/>
            </a:endParaRPr>
          </a:p>
          <a:p>
            <a:pPr marL="342900" indent="-342900">
              <a:lnSpc>
                <a:spcPts val="2600"/>
              </a:lnSpc>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一人１台のみ接続（接続が不安定な場合のみ、</a:t>
            </a:r>
            <a:r>
              <a:rPr lang="en-US" altLang="ja-JP" sz="2000" dirty="0">
                <a:latin typeface="Meiryo UI" panose="020B0604030504040204" pitchFamily="50" charset="-128"/>
                <a:ea typeface="Meiryo UI" panose="020B0604030504040204" pitchFamily="50" charset="-128"/>
              </a:rPr>
              <a:t>PC</a:t>
            </a:r>
            <a:r>
              <a:rPr lang="ja-JP" altLang="en-US" sz="2000" dirty="0">
                <a:latin typeface="Meiryo UI" panose="020B0604030504040204" pitchFamily="50" charset="-128"/>
                <a:ea typeface="Meiryo UI" panose="020B0604030504040204" pitchFamily="50" charset="-128"/>
              </a:rPr>
              <a:t>、スマホなど２台接続可）</a:t>
            </a:r>
            <a:endParaRPr lang="en-US" altLang="ja-JP" sz="2000" dirty="0">
              <a:latin typeface="Meiryo UI" panose="020B0604030504040204" pitchFamily="50" charset="-128"/>
              <a:ea typeface="Meiryo UI" panose="020B0604030504040204" pitchFamily="50" charset="-128"/>
            </a:endParaRPr>
          </a:p>
          <a:p>
            <a:pPr marL="342900" indent="-342900">
              <a:lnSpc>
                <a:spcPts val="2600"/>
              </a:lnSpc>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情報誌</a:t>
            </a:r>
            <a:r>
              <a:rPr lang="en-US" altLang="ja-JP" sz="20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まねきねこ</a:t>
            </a:r>
            <a:r>
              <a:rPr lang="en-US" altLang="ja-JP" sz="20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の取材が入ります（顔出し</a:t>
            </a:r>
            <a:r>
              <a:rPr lang="en-US" altLang="ja-JP" sz="2000" dirty="0">
                <a:latin typeface="Meiryo UI" panose="020B0604030504040204" pitchFamily="50" charset="-128"/>
                <a:ea typeface="Meiryo UI" panose="020B0604030504040204" pitchFamily="50" charset="-128"/>
              </a:rPr>
              <a:t>NG</a:t>
            </a:r>
            <a:r>
              <a:rPr lang="ja-JP" altLang="en-US" sz="2000" dirty="0">
                <a:latin typeface="Meiryo UI" panose="020B0604030504040204" pitchFamily="50" charset="-128"/>
                <a:ea typeface="Meiryo UI" panose="020B0604030504040204" pitchFamily="50" charset="-128"/>
              </a:rPr>
              <a:t>の方は事務局に連絡を）</a:t>
            </a:r>
            <a:endParaRPr lang="ja-JP" altLang="ja-JP" sz="2000" dirty="0">
              <a:latin typeface="Meiryo UI" panose="020B0604030504040204" pitchFamily="50" charset="-128"/>
              <a:ea typeface="Meiryo UI" panose="020B0604030504040204" pitchFamily="50" charset="-128"/>
            </a:endParaRPr>
          </a:p>
          <a:p>
            <a:pPr>
              <a:lnSpc>
                <a:spcPts val="2600"/>
              </a:lnSpc>
            </a:pPr>
            <a:r>
              <a:rPr lang="en-US" altLang="ja-JP" sz="2000" dirty="0">
                <a:latin typeface="Meiryo UI" panose="020B0604030504040204" pitchFamily="50" charset="-128"/>
                <a:ea typeface="Meiryo UI" panose="020B0604030504040204" pitchFamily="50" charset="-128"/>
              </a:rPr>
              <a:t> </a:t>
            </a:r>
            <a:endParaRPr lang="ja-JP" altLang="ja-JP" sz="2000" dirty="0">
              <a:latin typeface="Meiryo UI" panose="020B0604030504040204" pitchFamily="50" charset="-128"/>
              <a:ea typeface="Meiryo UI" panose="020B0604030504040204" pitchFamily="50" charset="-128"/>
            </a:endParaRPr>
          </a:p>
          <a:p>
            <a:pPr>
              <a:lnSpc>
                <a:spcPts val="2600"/>
              </a:lnSpc>
            </a:pPr>
            <a:r>
              <a:rPr lang="ja-JP" altLang="ja-JP" sz="2800" b="1" dirty="0">
                <a:solidFill>
                  <a:srgbClr val="0000FF"/>
                </a:solidFill>
                <a:latin typeface="Meiryo UI" panose="020B0604030504040204" pitchFamily="50" charset="-128"/>
                <a:ea typeface="Meiryo UI" panose="020B0604030504040204" pitchFamily="50" charset="-128"/>
              </a:rPr>
              <a:t>トラブル対応</a:t>
            </a:r>
          </a:p>
          <a:p>
            <a:pPr marL="342900" indent="-342900">
              <a:lnSpc>
                <a:spcPts val="2600"/>
              </a:lnSpc>
              <a:buFont typeface="Arial" panose="020B0604020202020204" pitchFamily="34" charset="0"/>
              <a:buChar char="•"/>
            </a:pPr>
            <a:r>
              <a:rPr lang="ja-JP" altLang="ja-JP" sz="2000" dirty="0">
                <a:latin typeface="Meiryo UI" panose="020B0604030504040204" pitchFamily="50" charset="-128"/>
                <a:ea typeface="Meiryo UI" panose="020B0604030504040204" pitchFamily="50" charset="-128"/>
              </a:rPr>
              <a:t>音声がハウリングした時は</a:t>
            </a:r>
            <a:r>
              <a:rPr lang="ja-JP" altLang="ja-JP" sz="2000" b="1" dirty="0">
                <a:solidFill>
                  <a:srgbClr val="00B0F0"/>
                </a:solidFill>
                <a:latin typeface="Meiryo UI" panose="020B0604030504040204" pitchFamily="50" charset="-128"/>
                <a:ea typeface="Meiryo UI" panose="020B0604030504040204" pitchFamily="50" charset="-128"/>
              </a:rPr>
              <a:t>ミュート</a:t>
            </a:r>
            <a:r>
              <a:rPr lang="ja-JP" altLang="ja-JP" sz="2000" dirty="0">
                <a:latin typeface="Meiryo UI" panose="020B0604030504040204" pitchFamily="50" charset="-128"/>
                <a:ea typeface="Meiryo UI" panose="020B0604030504040204" pitchFamily="50" charset="-128"/>
              </a:rPr>
              <a:t>にする</a:t>
            </a:r>
            <a:r>
              <a:rPr lang="ja-JP" altLang="en-US" sz="2000" dirty="0">
                <a:latin typeface="Meiryo UI" panose="020B0604030504040204" pitchFamily="50" charset="-128"/>
                <a:ea typeface="Meiryo UI" panose="020B0604030504040204" pitchFamily="50" charset="-128"/>
              </a:rPr>
              <a:t>。 （主催者側の権限でミュートにすることがあります）</a:t>
            </a:r>
            <a:endParaRPr lang="en-US" altLang="ja-JP" sz="2000" dirty="0">
              <a:latin typeface="Meiryo UI" panose="020B0604030504040204" pitchFamily="50" charset="-128"/>
              <a:ea typeface="Meiryo UI" panose="020B0604030504040204" pitchFamily="50" charset="-128"/>
            </a:endParaRPr>
          </a:p>
          <a:p>
            <a:pPr marL="342900" indent="-342900">
              <a:lnSpc>
                <a:spcPts val="2600"/>
              </a:lnSpc>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音が小さい場合は</a:t>
            </a:r>
            <a:r>
              <a:rPr lang="en-US" altLang="ja-JP" sz="2000" dirty="0">
                <a:latin typeface="Meiryo UI" panose="020B0604030504040204" pitchFamily="50" charset="-128"/>
                <a:ea typeface="Meiryo UI" panose="020B0604030504040204" pitchFamily="50" charset="-128"/>
              </a:rPr>
              <a:t>PC</a:t>
            </a:r>
            <a:r>
              <a:rPr lang="ja-JP" altLang="en-US" sz="2000" dirty="0">
                <a:latin typeface="Meiryo UI" panose="020B0604030504040204" pitchFamily="50" charset="-128"/>
                <a:ea typeface="Meiryo UI" panose="020B0604030504040204" pitchFamily="50" charset="-128"/>
              </a:rPr>
              <a:t>本体のボリュームを大きくする</a:t>
            </a:r>
            <a:endParaRPr lang="ja-JP" altLang="ja-JP" sz="2000" dirty="0">
              <a:latin typeface="Meiryo UI" panose="020B0604030504040204" pitchFamily="50" charset="-128"/>
              <a:ea typeface="Meiryo UI" panose="020B0604030504040204" pitchFamily="50" charset="-128"/>
            </a:endParaRPr>
          </a:p>
          <a:p>
            <a:pPr marL="342900" indent="-342900">
              <a:lnSpc>
                <a:spcPts val="2600"/>
              </a:lnSpc>
              <a:buFont typeface="Arial" panose="020B0604020202020204" pitchFamily="34" charset="0"/>
              <a:buChar char="•"/>
            </a:pPr>
            <a:r>
              <a:rPr lang="ja-JP" altLang="ja-JP" sz="2000" dirty="0">
                <a:latin typeface="Meiryo UI" panose="020B0604030504040204" pitchFamily="50" charset="-128"/>
                <a:ea typeface="Meiryo UI" panose="020B0604030504040204" pitchFamily="50" charset="-128"/>
              </a:rPr>
              <a:t>周囲に人</a:t>
            </a:r>
            <a:r>
              <a:rPr lang="ja-JP" altLang="en-US" sz="2000" dirty="0">
                <a:latin typeface="Meiryo UI" panose="020B0604030504040204" pitchFamily="50" charset="-128"/>
                <a:ea typeface="Meiryo UI" panose="020B0604030504040204" pitchFamily="50" charset="-128"/>
              </a:rPr>
              <a:t>やペット</a:t>
            </a:r>
            <a:r>
              <a:rPr lang="ja-JP" altLang="ja-JP" sz="2000" dirty="0">
                <a:latin typeface="Meiryo UI" panose="020B0604030504040204" pitchFamily="50" charset="-128"/>
                <a:ea typeface="Meiryo UI" panose="020B0604030504040204" pitchFamily="50" charset="-128"/>
              </a:rPr>
              <a:t>がいる場合や</a:t>
            </a:r>
            <a:r>
              <a:rPr lang="ja-JP" altLang="en-US" sz="2000" dirty="0">
                <a:latin typeface="Meiryo UI" panose="020B0604030504040204" pitchFamily="50" charset="-128"/>
                <a:ea typeface="Meiryo UI" panose="020B0604030504040204" pitchFamily="50" charset="-128"/>
              </a:rPr>
              <a:t>周囲の音が大きい場合は、</a:t>
            </a:r>
            <a:r>
              <a:rPr lang="ja-JP" altLang="ja-JP" sz="2000" b="1" dirty="0">
                <a:solidFill>
                  <a:srgbClr val="00B0F0"/>
                </a:solidFill>
                <a:latin typeface="Meiryo UI" panose="020B0604030504040204" pitchFamily="50" charset="-128"/>
                <a:ea typeface="Meiryo UI" panose="020B0604030504040204" pitchFamily="50" charset="-128"/>
              </a:rPr>
              <a:t>マイク付きイヤホン</a:t>
            </a:r>
            <a:r>
              <a:rPr lang="ja-JP" altLang="ja-JP" sz="2000" dirty="0">
                <a:latin typeface="Meiryo UI" panose="020B0604030504040204" pitchFamily="50" charset="-128"/>
                <a:ea typeface="Meiryo UI" panose="020B0604030504040204" pitchFamily="50" charset="-128"/>
              </a:rPr>
              <a:t>を使う</a:t>
            </a:r>
            <a:endParaRPr lang="en-US" altLang="ja-JP" sz="2000" dirty="0">
              <a:latin typeface="Meiryo UI" panose="020B0604030504040204" pitchFamily="50" charset="-128"/>
              <a:ea typeface="Meiryo UI" panose="020B0604030504040204" pitchFamily="50" charset="-128"/>
            </a:endParaRPr>
          </a:p>
          <a:p>
            <a:pPr>
              <a:lnSpc>
                <a:spcPts val="2600"/>
              </a:lnSpc>
            </a:pP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（事前に各自で用意する）</a:t>
            </a:r>
            <a:endParaRPr lang="ja-JP" altLang="ja-JP" sz="2000" dirty="0">
              <a:latin typeface="Meiryo UI" panose="020B0604030504040204" pitchFamily="50" charset="-128"/>
              <a:ea typeface="Meiryo UI" panose="020B0604030504040204" pitchFamily="50" charset="-128"/>
            </a:endParaRPr>
          </a:p>
          <a:p>
            <a:pPr marL="342900" indent="-342900">
              <a:lnSpc>
                <a:spcPts val="2600"/>
              </a:lnSpc>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誤って退室してしまった時は、最初から同じ方法で接続しなおす。</a:t>
            </a:r>
            <a:endParaRPr lang="en-US" altLang="ja-JP" sz="2000" dirty="0">
              <a:latin typeface="Meiryo UI" panose="020B0604030504040204" pitchFamily="50" charset="-128"/>
              <a:ea typeface="Meiryo UI" panose="020B0604030504040204" pitchFamily="50" charset="-128"/>
            </a:endParaRPr>
          </a:p>
          <a:p>
            <a:pPr marL="342900" indent="-342900">
              <a:lnSpc>
                <a:spcPts val="2600"/>
              </a:lnSpc>
              <a:buFont typeface="Arial" panose="020B0604020202020204" pitchFamily="34" charset="0"/>
              <a:buChar char="•"/>
            </a:pPr>
            <a:r>
              <a:rPr lang="ja-JP" altLang="ja-JP" sz="2000" dirty="0">
                <a:latin typeface="Meiryo UI" panose="020B0604030504040204" pitchFamily="50" charset="-128"/>
                <a:ea typeface="Meiryo UI" panose="020B0604030504040204" pitchFamily="50" charset="-128"/>
              </a:rPr>
              <a:t>トラブルの際は、電話や携帯のショートメッセージを使用して</a:t>
            </a:r>
            <a:br>
              <a:rPr lang="en-US" altLang="ja-JP" sz="2000" dirty="0">
                <a:latin typeface="Meiryo UI" panose="020B0604030504040204" pitchFamily="50" charset="-128"/>
                <a:ea typeface="Meiryo UI" panose="020B0604030504040204" pitchFamily="50" charset="-128"/>
              </a:rPr>
            </a:br>
            <a:r>
              <a:rPr lang="ja-JP" altLang="ja-JP" sz="2000" b="1" dirty="0">
                <a:solidFill>
                  <a:srgbClr val="00B0F0"/>
                </a:solidFill>
                <a:latin typeface="Meiryo UI" panose="020B0604030504040204" pitchFamily="50" charset="-128"/>
                <a:ea typeface="Meiryo UI" panose="020B0604030504040204" pitchFamily="50" charset="-128"/>
              </a:rPr>
              <a:t>事務局</a:t>
            </a:r>
            <a:r>
              <a:rPr lang="ja-JP" altLang="en-US" sz="2000" b="1" dirty="0">
                <a:solidFill>
                  <a:srgbClr val="00B0F0"/>
                </a:solidFill>
                <a:latin typeface="Meiryo UI" panose="020B0604030504040204" pitchFamily="50" charset="-128"/>
                <a:ea typeface="Meiryo UI" panose="020B0604030504040204" pitchFamily="50" charset="-128"/>
              </a:rPr>
              <a:t>または地域の運営委員</a:t>
            </a:r>
            <a:r>
              <a:rPr lang="ja-JP" altLang="ja-JP" sz="2000" b="1" dirty="0">
                <a:solidFill>
                  <a:srgbClr val="00B0F0"/>
                </a:solidFill>
                <a:latin typeface="Meiryo UI" panose="020B0604030504040204" pitchFamily="50" charset="-128"/>
                <a:ea typeface="Meiryo UI" panose="020B0604030504040204" pitchFamily="50" charset="-128"/>
              </a:rPr>
              <a:t>に連絡</a:t>
            </a:r>
            <a:r>
              <a:rPr lang="ja-JP" altLang="ja-JP" sz="2000" dirty="0">
                <a:latin typeface="Meiryo UI" panose="020B0604030504040204" pitchFamily="50" charset="-128"/>
                <a:ea typeface="Meiryo UI" panose="020B0604030504040204" pitchFamily="50" charset="-128"/>
              </a:rPr>
              <a:t>する</a:t>
            </a:r>
            <a:r>
              <a:rPr lang="ja-JP" altLang="en-US" sz="2000" dirty="0">
                <a:latin typeface="Meiryo UI" panose="020B0604030504040204" pitchFamily="50" charset="-128"/>
                <a:ea typeface="Meiryo UI" panose="020B0604030504040204" pitchFamily="50" charset="-128"/>
              </a:rPr>
              <a:t>　</a:t>
            </a:r>
            <a:endParaRPr lang="en-US" altLang="ja-JP" sz="2000" dirty="0">
              <a:latin typeface="Meiryo UI" panose="020B0604030504040204" pitchFamily="50" charset="-128"/>
              <a:ea typeface="Meiryo UI" panose="020B0604030504040204" pitchFamily="50" charset="-128"/>
            </a:endParaRPr>
          </a:p>
          <a:p>
            <a:pPr algn="ctr">
              <a:lnSpc>
                <a:spcPts val="2600"/>
              </a:lnSpc>
              <a:tabLst>
                <a:tab pos="4389438" algn="l"/>
              </a:tabLst>
            </a:pPr>
            <a:r>
              <a:rPr lang="ja-JP" altLang="en-US" sz="2000" dirty="0">
                <a:solidFill>
                  <a:srgbClr val="0000FF"/>
                </a:solidFill>
                <a:latin typeface="Meiryo UI" panose="020B0604030504040204" pitchFamily="50" charset="-128"/>
                <a:ea typeface="Meiryo UI" panose="020B0604030504040204" pitchFamily="50" charset="-128"/>
              </a:rPr>
              <a:t>　</a:t>
            </a:r>
            <a:endParaRPr lang="en-US" altLang="ja-JP" sz="2000" dirty="0">
              <a:solidFill>
                <a:srgbClr val="0000FF"/>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70712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E8BC59E1-CCAF-4924-81CF-E6B4D538026E}"/>
              </a:ext>
            </a:extLst>
          </p:cNvPr>
          <p:cNvSpPr txBox="1"/>
          <p:nvPr/>
        </p:nvSpPr>
        <p:spPr>
          <a:xfrm>
            <a:off x="979715" y="1267326"/>
            <a:ext cx="9359740" cy="4630370"/>
          </a:xfrm>
          <a:prstGeom prst="rect">
            <a:avLst/>
          </a:prstGeom>
          <a:noFill/>
        </p:spPr>
        <p:txBody>
          <a:bodyPr wrap="square" rtlCol="0">
            <a:spAutoFit/>
          </a:bodyPr>
          <a:lstStyle/>
          <a:p>
            <a:r>
              <a:rPr lang="ja-JP" altLang="ja-JP" sz="2800" b="1" dirty="0">
                <a:solidFill>
                  <a:srgbClr val="0000FF"/>
                </a:solidFill>
                <a:latin typeface="Meiryo UI" panose="020B0604030504040204" pitchFamily="50" charset="-128"/>
                <a:ea typeface="Meiryo UI" panose="020B0604030504040204" pitchFamily="50" charset="-128"/>
              </a:rPr>
              <a:t>講演を聞くとき</a:t>
            </a:r>
            <a:endParaRPr lang="en-US" altLang="ja-JP" sz="2800" b="1" dirty="0">
              <a:solidFill>
                <a:srgbClr val="0000FF"/>
              </a:solidFill>
              <a:latin typeface="Meiryo UI" panose="020B0604030504040204" pitchFamily="50" charset="-128"/>
              <a:ea typeface="Meiryo UI" panose="020B0604030504040204" pitchFamily="50" charset="-128"/>
            </a:endParaRPr>
          </a:p>
          <a:p>
            <a:endParaRPr lang="ja-JP" altLang="ja-JP" sz="900" b="1" dirty="0">
              <a:solidFill>
                <a:srgbClr val="0000FF"/>
              </a:solidFill>
              <a:latin typeface="Meiryo UI" panose="020B0604030504040204" pitchFamily="50" charset="-128"/>
              <a:ea typeface="Meiryo UI" panose="020B0604030504040204" pitchFamily="50" charset="-128"/>
            </a:endParaRPr>
          </a:p>
          <a:p>
            <a:pPr marL="342900" indent="-342900">
              <a:lnSpc>
                <a:spcPts val="2600"/>
              </a:lnSpc>
              <a:buFont typeface="Arial" panose="020B0604020202020204" pitchFamily="34" charset="0"/>
              <a:buChar char="•"/>
            </a:pPr>
            <a:r>
              <a:rPr lang="ja-JP" altLang="ja-JP" sz="2000" dirty="0">
                <a:latin typeface="Meiryo UI" panose="020B0604030504040204" pitchFamily="50" charset="-128"/>
                <a:ea typeface="Meiryo UI" panose="020B0604030504040204" pitchFamily="50" charset="-128"/>
              </a:rPr>
              <a:t>必ず音声を</a:t>
            </a:r>
            <a:r>
              <a:rPr lang="ja-JP" altLang="ja-JP" sz="2000" b="1" dirty="0">
                <a:solidFill>
                  <a:srgbClr val="00B0F0"/>
                </a:solidFill>
                <a:latin typeface="Meiryo UI" panose="020B0604030504040204" pitchFamily="50" charset="-128"/>
                <a:ea typeface="Meiryo UI" panose="020B0604030504040204" pitchFamily="50" charset="-128"/>
              </a:rPr>
              <a:t>ミュート</a:t>
            </a:r>
            <a:r>
              <a:rPr lang="ja-JP" altLang="ja-JP" sz="2000" dirty="0">
                <a:latin typeface="Meiryo UI" panose="020B0604030504040204" pitchFamily="50" charset="-128"/>
                <a:ea typeface="Meiryo UI" panose="020B0604030504040204" pitchFamily="50" charset="-128"/>
              </a:rPr>
              <a:t>にする</a:t>
            </a:r>
          </a:p>
          <a:p>
            <a:pPr marL="342900" indent="-342900">
              <a:lnSpc>
                <a:spcPts val="2600"/>
              </a:lnSpc>
              <a:buFont typeface="Arial" panose="020B0604020202020204" pitchFamily="34" charset="0"/>
              <a:buChar char="•"/>
            </a:pPr>
            <a:r>
              <a:rPr lang="ja-JP" altLang="ja-JP" sz="2000" dirty="0">
                <a:latin typeface="Meiryo UI" panose="020B0604030504040204" pitchFamily="50" charset="-128"/>
                <a:ea typeface="Meiryo UI" panose="020B0604030504040204" pitchFamily="50" charset="-128"/>
              </a:rPr>
              <a:t>ビデオを</a:t>
            </a:r>
            <a:r>
              <a:rPr lang="en-US" altLang="ja-JP" sz="2000" dirty="0">
                <a:latin typeface="Meiryo UI" panose="020B0604030504040204" pitchFamily="50" charset="-128"/>
                <a:ea typeface="Meiryo UI" panose="020B0604030504040204" pitchFamily="50" charset="-128"/>
              </a:rPr>
              <a:t>OFF</a:t>
            </a:r>
            <a:r>
              <a:rPr lang="ja-JP" altLang="ja-JP" sz="2000" dirty="0">
                <a:latin typeface="Meiryo UI" panose="020B0604030504040204" pitchFamily="50" charset="-128"/>
                <a:ea typeface="Meiryo UI" panose="020B0604030504040204" pitchFamily="50" charset="-128"/>
              </a:rPr>
              <a:t>にしてもよい</a:t>
            </a:r>
            <a:r>
              <a:rPr lang="ja-JP" altLang="en-US" sz="2000" dirty="0">
                <a:latin typeface="Meiryo UI" panose="020B0604030504040204" pitchFamily="50" charset="-128"/>
                <a:ea typeface="Meiryo UI" panose="020B0604030504040204" pitchFamily="50" charset="-128"/>
              </a:rPr>
              <a:t>（ネットワークが不安定な場合は</a:t>
            </a:r>
            <a:r>
              <a:rPr lang="en-US" altLang="ja-JP" sz="2000" dirty="0">
                <a:latin typeface="Meiryo UI" panose="020B0604030504040204" pitchFamily="50" charset="-128"/>
                <a:ea typeface="Meiryo UI" panose="020B0604030504040204" pitchFamily="50" charset="-128"/>
              </a:rPr>
              <a:t>OFF</a:t>
            </a:r>
            <a:r>
              <a:rPr lang="ja-JP" altLang="en-US" sz="2000" dirty="0">
                <a:latin typeface="Meiryo UI" panose="020B0604030504040204" pitchFamily="50" charset="-128"/>
                <a:ea typeface="Meiryo UI" panose="020B0604030504040204" pitchFamily="50" charset="-128"/>
              </a:rPr>
              <a:t>にしたほうがよい）</a:t>
            </a:r>
            <a:endParaRPr lang="ja-JP" altLang="ja-JP" sz="2000" dirty="0">
              <a:latin typeface="Meiryo UI" panose="020B0604030504040204" pitchFamily="50" charset="-128"/>
              <a:ea typeface="Meiryo UI" panose="020B0604030504040204" pitchFamily="50" charset="-128"/>
            </a:endParaRPr>
          </a:p>
          <a:p>
            <a:pPr marL="342900" indent="-342900">
              <a:lnSpc>
                <a:spcPts val="2600"/>
              </a:lnSpc>
              <a:buFont typeface="Arial" panose="020B0604020202020204" pitchFamily="34" charset="0"/>
              <a:buChar char="•"/>
            </a:pPr>
            <a:r>
              <a:rPr lang="ja-JP" altLang="ja-JP" sz="2000" dirty="0">
                <a:latin typeface="Meiryo UI" panose="020B0604030504040204" pitchFamily="50" charset="-128"/>
                <a:ea typeface="Meiryo UI" panose="020B0604030504040204" pitchFamily="50" charset="-128"/>
              </a:rPr>
              <a:t>講演の後に質問がある場合は、</a:t>
            </a:r>
            <a:r>
              <a:rPr lang="ja-JP" altLang="ja-JP" sz="2000" b="1" dirty="0">
                <a:solidFill>
                  <a:srgbClr val="00B0F0"/>
                </a:solidFill>
                <a:latin typeface="Meiryo UI" panose="020B0604030504040204" pitchFamily="50" charset="-128"/>
                <a:ea typeface="Meiryo UI" panose="020B0604030504040204" pitchFamily="50" charset="-128"/>
              </a:rPr>
              <a:t>チャット機能</a:t>
            </a:r>
            <a:r>
              <a:rPr lang="ja-JP" altLang="ja-JP" sz="2000" dirty="0">
                <a:latin typeface="Meiryo UI" panose="020B0604030504040204" pitchFamily="50" charset="-128"/>
                <a:ea typeface="Meiryo UI" panose="020B0604030504040204" pitchFamily="50" charset="-128"/>
              </a:rPr>
              <a:t>を活用する</a:t>
            </a:r>
          </a:p>
          <a:p>
            <a:pPr>
              <a:lnSpc>
                <a:spcPts val="2600"/>
              </a:lnSpc>
            </a:pPr>
            <a:r>
              <a:rPr lang="en-US" altLang="ja-JP" sz="2800" dirty="0">
                <a:latin typeface="Meiryo UI" panose="020B0604030504040204" pitchFamily="50" charset="-128"/>
                <a:ea typeface="Meiryo UI" panose="020B0604030504040204" pitchFamily="50" charset="-128"/>
              </a:rPr>
              <a:t> </a:t>
            </a:r>
            <a:endParaRPr lang="ja-JP" altLang="ja-JP" sz="2800" dirty="0">
              <a:latin typeface="Meiryo UI" panose="020B0604030504040204" pitchFamily="50" charset="-128"/>
              <a:ea typeface="Meiryo UI" panose="020B0604030504040204" pitchFamily="50" charset="-128"/>
            </a:endParaRPr>
          </a:p>
          <a:p>
            <a:pPr>
              <a:lnSpc>
                <a:spcPts val="2600"/>
              </a:lnSpc>
            </a:pPr>
            <a:r>
              <a:rPr lang="ja-JP" altLang="ja-JP" sz="2800" b="1" dirty="0">
                <a:solidFill>
                  <a:srgbClr val="0000FF"/>
                </a:solidFill>
                <a:latin typeface="Meiryo UI" panose="020B0604030504040204" pitchFamily="50" charset="-128"/>
                <a:ea typeface="Meiryo UI" panose="020B0604030504040204" pitchFamily="50" charset="-128"/>
              </a:rPr>
              <a:t>グループワークのとき</a:t>
            </a:r>
            <a:endParaRPr lang="en-US" altLang="ja-JP" sz="2800" b="1" dirty="0">
              <a:solidFill>
                <a:srgbClr val="0000FF"/>
              </a:solidFill>
              <a:latin typeface="Meiryo UI" panose="020B0604030504040204" pitchFamily="50" charset="-128"/>
              <a:ea typeface="Meiryo UI" panose="020B0604030504040204" pitchFamily="50" charset="-128"/>
            </a:endParaRPr>
          </a:p>
          <a:p>
            <a:pPr>
              <a:lnSpc>
                <a:spcPts val="2600"/>
              </a:lnSpc>
            </a:pPr>
            <a:endParaRPr lang="ja-JP" altLang="ja-JP" sz="2000" dirty="0">
              <a:solidFill>
                <a:srgbClr val="C00000"/>
              </a:solidFill>
              <a:latin typeface="Meiryo UI" panose="020B0604030504040204" pitchFamily="50" charset="-128"/>
              <a:ea typeface="Meiryo UI" panose="020B0604030504040204" pitchFamily="50" charset="-128"/>
            </a:endParaRPr>
          </a:p>
          <a:p>
            <a:pPr marL="342900" indent="-342900">
              <a:lnSpc>
                <a:spcPts val="2600"/>
              </a:lnSpc>
              <a:buFont typeface="Arial" panose="020B0604020202020204" pitchFamily="34" charset="0"/>
              <a:buChar char="•"/>
            </a:pPr>
            <a:r>
              <a:rPr lang="ja-JP" altLang="ja-JP" sz="2000" b="1" dirty="0">
                <a:solidFill>
                  <a:srgbClr val="00B0F0"/>
                </a:solidFill>
                <a:latin typeface="Meiryo UI" panose="020B0604030504040204" pitchFamily="50" charset="-128"/>
                <a:ea typeface="Meiryo UI" panose="020B0604030504040204" pitchFamily="50" charset="-128"/>
              </a:rPr>
              <a:t>ビデオを</a:t>
            </a:r>
            <a:r>
              <a:rPr lang="en-US" altLang="ja-JP" sz="2000" b="1" dirty="0">
                <a:solidFill>
                  <a:srgbClr val="00B0F0"/>
                </a:solidFill>
                <a:latin typeface="Meiryo UI" panose="020B0604030504040204" pitchFamily="50" charset="-128"/>
                <a:ea typeface="Meiryo UI" panose="020B0604030504040204" pitchFamily="50" charset="-128"/>
              </a:rPr>
              <a:t>ON</a:t>
            </a:r>
            <a:r>
              <a:rPr lang="ja-JP" altLang="ja-JP" sz="2000" dirty="0">
                <a:latin typeface="Meiryo UI" panose="020B0604030504040204" pitchFamily="50" charset="-128"/>
                <a:ea typeface="Meiryo UI" panose="020B0604030504040204" pitchFamily="50" charset="-128"/>
              </a:rPr>
              <a:t>にする</a:t>
            </a:r>
            <a:r>
              <a:rPr lang="ja-JP" altLang="en-US" sz="2000" dirty="0">
                <a:latin typeface="Meiryo UI" panose="020B0604030504040204" pitchFamily="50" charset="-128"/>
                <a:ea typeface="Meiryo UI" panose="020B0604030504040204" pitchFamily="50" charset="-128"/>
              </a:rPr>
              <a:t>（ネットワークが不安定な場合は</a:t>
            </a:r>
            <a:r>
              <a:rPr lang="en-US" altLang="ja-JP" sz="2000" dirty="0">
                <a:latin typeface="Meiryo UI" panose="020B0604030504040204" pitchFamily="50" charset="-128"/>
                <a:ea typeface="Meiryo UI" panose="020B0604030504040204" pitchFamily="50" charset="-128"/>
              </a:rPr>
              <a:t>OFF</a:t>
            </a:r>
            <a:r>
              <a:rPr lang="ja-JP" altLang="en-US" sz="2000" dirty="0">
                <a:latin typeface="Meiryo UI" panose="020B0604030504040204" pitchFamily="50" charset="-128"/>
                <a:ea typeface="Meiryo UI" panose="020B0604030504040204" pitchFamily="50" charset="-128"/>
              </a:rPr>
              <a:t>）</a:t>
            </a:r>
            <a:endParaRPr lang="ja-JP" altLang="ja-JP" sz="2000" dirty="0">
              <a:latin typeface="Meiryo UI" panose="020B0604030504040204" pitchFamily="50" charset="-128"/>
              <a:ea typeface="Meiryo UI" panose="020B0604030504040204" pitchFamily="50" charset="-128"/>
            </a:endParaRPr>
          </a:p>
          <a:p>
            <a:pPr marL="342900" indent="-342900">
              <a:lnSpc>
                <a:spcPts val="2600"/>
              </a:lnSpc>
              <a:buFont typeface="Arial" panose="020B0604020202020204" pitchFamily="34" charset="0"/>
              <a:buChar char="•"/>
            </a:pPr>
            <a:r>
              <a:rPr lang="ja-JP" altLang="ja-JP" sz="2000" dirty="0">
                <a:latin typeface="Meiryo UI" panose="020B0604030504040204" pitchFamily="50" charset="-128"/>
                <a:ea typeface="Meiryo UI" panose="020B0604030504040204" pitchFamily="50" charset="-128"/>
              </a:rPr>
              <a:t>発言する</a:t>
            </a:r>
            <a:r>
              <a:rPr lang="ja-JP" altLang="en-US" sz="2000" dirty="0">
                <a:latin typeface="Meiryo UI" panose="020B0604030504040204" pitchFamily="50" charset="-128"/>
                <a:ea typeface="Meiryo UI" panose="020B0604030504040204" pitchFamily="50" charset="-128"/>
              </a:rPr>
              <a:t>時は、</a:t>
            </a:r>
            <a:r>
              <a:rPr lang="ja-JP" altLang="ja-JP" sz="2000" b="1" dirty="0">
                <a:solidFill>
                  <a:srgbClr val="00B0F0"/>
                </a:solidFill>
                <a:latin typeface="Meiryo UI" panose="020B0604030504040204" pitchFamily="50" charset="-128"/>
                <a:ea typeface="Meiryo UI" panose="020B0604030504040204" pitchFamily="50" charset="-128"/>
              </a:rPr>
              <a:t>カメラの前で挙手</a:t>
            </a:r>
            <a:r>
              <a:rPr lang="ja-JP" altLang="en-US" sz="2000" dirty="0">
                <a:latin typeface="Meiryo UI" panose="020B0604030504040204" pitchFamily="50" charset="-128"/>
                <a:ea typeface="Meiryo UI" panose="020B0604030504040204" pitchFamily="50" charset="-128"/>
              </a:rPr>
              <a:t>する、または、</a:t>
            </a:r>
            <a:r>
              <a:rPr lang="ja-JP" altLang="ja-JP" sz="2000" dirty="0">
                <a:latin typeface="Meiryo UI" panose="020B0604030504040204" pitchFamily="50" charset="-128"/>
                <a:ea typeface="Meiryo UI" panose="020B0604030504040204" pitchFamily="50" charset="-128"/>
              </a:rPr>
              <a:t>ファシリテーターの指名を待つ</a:t>
            </a:r>
          </a:p>
          <a:p>
            <a:pPr marL="342900" indent="-342900">
              <a:lnSpc>
                <a:spcPts val="2600"/>
              </a:lnSpc>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原則、</a:t>
            </a:r>
            <a:r>
              <a:rPr lang="ja-JP" altLang="ja-JP" sz="2000" dirty="0">
                <a:latin typeface="Meiryo UI" panose="020B0604030504040204" pitchFamily="50" charset="-128"/>
                <a:ea typeface="Meiryo UI" panose="020B0604030504040204" pitchFamily="50" charset="-128"/>
              </a:rPr>
              <a:t>途中参加、途中退席をしないようにする</a:t>
            </a:r>
            <a:r>
              <a:rPr lang="ja-JP" altLang="en-US" sz="2000" dirty="0">
                <a:latin typeface="Meiryo UI" panose="020B0604030504040204" pitchFamily="50" charset="-128"/>
                <a:ea typeface="Meiryo UI" panose="020B0604030504040204" pitchFamily="50" charset="-128"/>
              </a:rPr>
              <a:t>（</a:t>
            </a:r>
            <a:r>
              <a:rPr lang="ja-JP" altLang="ja-JP" sz="2000" dirty="0">
                <a:latin typeface="Meiryo UI" panose="020B0604030504040204" pitchFamily="50" charset="-128"/>
                <a:ea typeface="Meiryo UI" panose="020B0604030504040204" pitchFamily="50" charset="-128"/>
              </a:rPr>
              <a:t>議論が滞る</a:t>
            </a:r>
            <a:r>
              <a:rPr lang="ja-JP" altLang="en-US" sz="2000" dirty="0">
                <a:latin typeface="Meiryo UI" panose="020B0604030504040204" pitchFamily="50" charset="-128"/>
                <a:ea typeface="Meiryo UI" panose="020B0604030504040204" pitchFamily="50" charset="-128"/>
              </a:rPr>
              <a:t>ため）</a:t>
            </a:r>
            <a:endParaRPr lang="ja-JP" altLang="ja-JP" sz="2000" dirty="0">
              <a:latin typeface="Meiryo UI" panose="020B0604030504040204" pitchFamily="50" charset="-128"/>
              <a:ea typeface="Meiryo UI" panose="020B0604030504040204" pitchFamily="50" charset="-128"/>
            </a:endParaRPr>
          </a:p>
          <a:p>
            <a:pPr marL="342900" indent="-342900">
              <a:lnSpc>
                <a:spcPts val="2600"/>
              </a:lnSpc>
              <a:buFont typeface="Arial" panose="020B0604020202020204" pitchFamily="34" charset="0"/>
              <a:buChar char="•"/>
            </a:pPr>
            <a:r>
              <a:rPr lang="ja-JP" altLang="ja-JP" sz="2000" dirty="0">
                <a:latin typeface="Meiryo UI" panose="020B0604030504040204" pitchFamily="50" charset="-128"/>
                <a:ea typeface="Meiryo UI" panose="020B0604030504040204" pitchFamily="50" charset="-128"/>
              </a:rPr>
              <a:t>グループワークは</a:t>
            </a:r>
            <a:r>
              <a:rPr lang="ja-JP" altLang="en-US" sz="2000" b="1" dirty="0">
                <a:solidFill>
                  <a:srgbClr val="00B0F0"/>
                </a:solidFill>
                <a:latin typeface="Meiryo UI" panose="020B0604030504040204" pitchFamily="50" charset="-128"/>
                <a:ea typeface="Meiryo UI" panose="020B0604030504040204" pitchFamily="50" charset="-128"/>
              </a:rPr>
              <a:t>時間厳守</a:t>
            </a:r>
            <a:r>
              <a:rPr lang="ja-JP" altLang="en-US" sz="2000" dirty="0">
                <a:latin typeface="Meiryo UI" panose="020B0604030504040204" pitchFamily="50" charset="-128"/>
                <a:ea typeface="Meiryo UI" panose="020B0604030504040204" pitchFamily="50" charset="-128"/>
              </a:rPr>
              <a:t>（</a:t>
            </a:r>
            <a:r>
              <a:rPr lang="ja-JP" altLang="ja-JP" sz="2000" dirty="0">
                <a:latin typeface="Meiryo UI" panose="020B0604030504040204" pitchFamily="50" charset="-128"/>
                <a:ea typeface="Meiryo UI" panose="020B0604030504040204" pitchFamily="50" charset="-128"/>
              </a:rPr>
              <a:t>進行役</a:t>
            </a:r>
            <a:r>
              <a:rPr lang="ja-JP" altLang="en-US" sz="2000" dirty="0">
                <a:latin typeface="Meiryo UI" panose="020B0604030504040204" pitchFamily="50" charset="-128"/>
                <a:ea typeface="Meiryo UI" panose="020B0604030504040204" pitchFamily="50" charset="-128"/>
              </a:rPr>
              <a:t>に協力する）</a:t>
            </a:r>
            <a:endParaRPr lang="en-US" altLang="ja-JP" sz="2000" dirty="0">
              <a:latin typeface="Meiryo UI" panose="020B0604030504040204" pitchFamily="50" charset="-128"/>
              <a:ea typeface="Meiryo UI" panose="020B0604030504040204" pitchFamily="50" charset="-128"/>
            </a:endParaRPr>
          </a:p>
          <a:p>
            <a:pPr marL="342900" indent="-342900">
              <a:lnSpc>
                <a:spcPts val="2600"/>
              </a:lnSpc>
              <a:buFont typeface="Arial" panose="020B0604020202020204" pitchFamily="34" charset="0"/>
              <a:buChar char="•"/>
            </a:pPr>
            <a:r>
              <a:rPr lang="ja-JP" altLang="ja-JP" sz="2000" dirty="0">
                <a:latin typeface="Meiryo UI" panose="020B0604030504040204" pitchFamily="50" charset="-128"/>
                <a:ea typeface="Meiryo UI" panose="020B0604030504040204" pitchFamily="50" charset="-128"/>
              </a:rPr>
              <a:t>通常の</a:t>
            </a:r>
            <a:r>
              <a:rPr lang="ja-JP" altLang="en-US" sz="2000" dirty="0">
                <a:latin typeface="Meiryo UI" panose="020B0604030504040204" pitchFamily="50" charset="-128"/>
                <a:ea typeface="Meiryo UI" panose="020B0604030504040204" pitchFamily="50" charset="-128"/>
              </a:rPr>
              <a:t>学習</a:t>
            </a:r>
            <a:r>
              <a:rPr lang="ja-JP" altLang="ja-JP" sz="2000" dirty="0">
                <a:latin typeface="Meiryo UI" panose="020B0604030504040204" pitchFamily="50" charset="-128"/>
                <a:ea typeface="Meiryo UI" panose="020B0604030504040204" pitchFamily="50" charset="-128"/>
              </a:rPr>
              <a:t>会の時よりも、</a:t>
            </a:r>
            <a:r>
              <a:rPr lang="ja-JP" altLang="ja-JP" sz="2000" b="1" dirty="0">
                <a:solidFill>
                  <a:srgbClr val="00B0F0"/>
                </a:solidFill>
                <a:latin typeface="Meiryo UI" panose="020B0604030504040204" pitchFamily="50" charset="-128"/>
                <a:ea typeface="Meiryo UI" panose="020B0604030504040204" pitchFamily="50" charset="-128"/>
              </a:rPr>
              <a:t>一人が長く話さないように注意</a:t>
            </a:r>
            <a:r>
              <a:rPr lang="ja-JP" altLang="ja-JP" sz="2000" dirty="0">
                <a:latin typeface="Meiryo UI" panose="020B0604030504040204" pitchFamily="50" charset="-128"/>
                <a:ea typeface="Meiryo UI" panose="020B0604030504040204" pitchFamily="50" charset="-128"/>
              </a:rPr>
              <a:t>をする</a:t>
            </a:r>
            <a:endParaRPr lang="en-US" altLang="ja-JP" sz="2000" dirty="0">
              <a:latin typeface="Meiryo UI" panose="020B0604030504040204" pitchFamily="50" charset="-128"/>
              <a:ea typeface="Meiryo UI" panose="020B0604030504040204" pitchFamily="50" charset="-128"/>
            </a:endParaRPr>
          </a:p>
          <a:p>
            <a:pPr marL="342900" indent="-342900">
              <a:lnSpc>
                <a:spcPts val="2600"/>
              </a:lnSpc>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進行役も長く話さないように注意をする</a:t>
            </a:r>
            <a:endParaRPr lang="en-US" altLang="ja-JP" dirty="0">
              <a:solidFill>
                <a:srgbClr val="0000FF"/>
              </a:solidFill>
            </a:endParaRPr>
          </a:p>
        </p:txBody>
      </p:sp>
      <p:sp>
        <p:nvSpPr>
          <p:cNvPr id="6" name="テキスト ボックス 5">
            <a:extLst>
              <a:ext uri="{FF2B5EF4-FFF2-40B4-BE49-F238E27FC236}">
                <a16:creationId xmlns:a16="http://schemas.microsoft.com/office/drawing/2014/main" id="{D905E392-17E2-4632-9D65-018BE0B96CD4}"/>
              </a:ext>
            </a:extLst>
          </p:cNvPr>
          <p:cNvSpPr txBox="1"/>
          <p:nvPr/>
        </p:nvSpPr>
        <p:spPr>
          <a:xfrm>
            <a:off x="2667000" y="637138"/>
            <a:ext cx="6858000" cy="646331"/>
          </a:xfrm>
          <a:prstGeom prst="rect">
            <a:avLst/>
          </a:prstGeom>
          <a:noFill/>
        </p:spPr>
        <p:txBody>
          <a:bodyPr wrap="square" rtlCol="0">
            <a:spAutoFit/>
          </a:bodyPr>
          <a:lstStyle/>
          <a:p>
            <a:pPr algn="ctr"/>
            <a:r>
              <a:rPr lang="ja-JP" altLang="en-US" sz="3600" b="1" dirty="0">
                <a:latin typeface="Meiryo UI" panose="020B0604030504040204" pitchFamily="50" charset="-128"/>
                <a:ea typeface="Meiryo UI" panose="020B0604030504040204" pitchFamily="50" charset="-128"/>
              </a:rPr>
              <a:t>オンライン会議グランドルール</a:t>
            </a:r>
          </a:p>
        </p:txBody>
      </p:sp>
    </p:spTree>
    <p:extLst>
      <p:ext uri="{BB962C8B-B14F-4D97-AF65-F5344CB8AC3E}">
        <p14:creationId xmlns:p14="http://schemas.microsoft.com/office/powerpoint/2010/main" val="4209678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a:spLocks noChangeArrowheads="1"/>
          </p:cNvSpPr>
          <p:nvPr/>
        </p:nvSpPr>
        <p:spPr bwMode="auto">
          <a:xfrm>
            <a:off x="802432" y="345226"/>
            <a:ext cx="10400522" cy="6858000"/>
          </a:xfrm>
          <a:prstGeom prst="rect">
            <a:avLst/>
          </a:prstGeom>
          <a:noFill/>
          <a:ln w="28575">
            <a:noFill/>
            <a:round/>
            <a:headEnd/>
            <a:tailEnd/>
          </a:ln>
        </p:spPr>
        <p:txBody>
          <a:bodyPr rot="0" vert="horz" wrap="square" lIns="288000" tIns="360000" rIns="36000" bIns="8890" anchor="t" anchorCtr="0" upright="1">
            <a:noAutofit/>
          </a:bodyPr>
          <a:lstStyle/>
          <a:p>
            <a:pPr algn="ctr">
              <a:spcBef>
                <a:spcPts val="1800"/>
              </a:spcBef>
              <a:spcAft>
                <a:spcPts val="1800"/>
              </a:spcAft>
            </a:pPr>
            <a:r>
              <a:rPr lang="en-US" sz="4400" b="1" kern="100" dirty="0">
                <a:solidFill>
                  <a:srgbClr val="1F497D"/>
                </a:solidFill>
                <a:latin typeface="Meiryo UI" panose="020B0604030504040204" pitchFamily="50" charset="-128"/>
                <a:ea typeface="Meiryo UI" panose="020B0604030504040204" pitchFamily="50" charset="-128"/>
                <a:cs typeface="Times New Roman"/>
              </a:rPr>
              <a:t>VHO-net</a:t>
            </a:r>
            <a:r>
              <a:rPr lang="ja-JP" altLang="en-US" sz="4400" b="1" kern="100" dirty="0">
                <a:solidFill>
                  <a:srgbClr val="1F497D"/>
                </a:solidFill>
                <a:latin typeface="Meiryo UI" panose="020B0604030504040204" pitchFamily="50" charset="-128"/>
                <a:ea typeface="Meiryo UI" panose="020B0604030504040204" pitchFamily="50" charset="-128"/>
                <a:cs typeface="Times New Roman"/>
              </a:rPr>
              <a:t>の理念</a:t>
            </a:r>
            <a:endParaRPr lang="ja-JP" altLang="en-US" sz="4400" kern="100" dirty="0">
              <a:latin typeface="Meiryo UI" panose="020B0604030504040204" pitchFamily="50" charset="-128"/>
              <a:ea typeface="Meiryo UI" panose="020B0604030504040204" pitchFamily="50" charset="-128"/>
              <a:cs typeface="Times New Roman"/>
            </a:endParaRPr>
          </a:p>
          <a:p>
            <a:pPr>
              <a:spcBef>
                <a:spcPts val="1200"/>
              </a:spcBef>
              <a:spcAft>
                <a:spcPts val="1200"/>
              </a:spcAft>
              <a:tabLst>
                <a:tab pos="270510" algn="l"/>
              </a:tabLst>
            </a:pPr>
            <a:r>
              <a:rPr lang="ja-JP" altLang="en-US" sz="2800" kern="100" dirty="0">
                <a:latin typeface="Meiryo UI" panose="020B0604030504040204" pitchFamily="50" charset="-128"/>
                <a:ea typeface="Meiryo UI" panose="020B0604030504040204" pitchFamily="50" charset="-128"/>
                <a:cs typeface="Times New Roman"/>
              </a:rPr>
              <a:t>１．ヘルスケア関連団体のリーダーの会です。</a:t>
            </a:r>
          </a:p>
          <a:p>
            <a:pPr>
              <a:spcBef>
                <a:spcPts val="1200"/>
              </a:spcBef>
              <a:spcAft>
                <a:spcPts val="1200"/>
              </a:spcAft>
              <a:tabLst>
                <a:tab pos="270510" algn="l"/>
              </a:tabLst>
            </a:pPr>
            <a:r>
              <a:rPr lang="ja-JP" altLang="en-US" sz="2800" kern="100" dirty="0">
                <a:latin typeface="Meiryo UI" panose="020B0604030504040204" pitchFamily="50" charset="-128"/>
                <a:ea typeface="Meiryo UI" panose="020B0604030504040204" pitchFamily="50" charset="-128"/>
                <a:cs typeface="Times New Roman"/>
              </a:rPr>
              <a:t>２．互いの体験を尊重しあい、創り合う会です。</a:t>
            </a:r>
          </a:p>
          <a:p>
            <a:pPr marL="809625" indent="-809625">
              <a:spcBef>
                <a:spcPts val="1200"/>
              </a:spcBef>
              <a:spcAft>
                <a:spcPts val="1200"/>
              </a:spcAft>
              <a:tabLst>
                <a:tab pos="270510" algn="l"/>
              </a:tabLst>
            </a:pPr>
            <a:r>
              <a:rPr lang="ja-JP" altLang="en-US" sz="2800" kern="100" dirty="0">
                <a:latin typeface="Meiryo UI" panose="020B0604030504040204" pitchFamily="50" charset="-128"/>
                <a:ea typeface="Meiryo UI" panose="020B0604030504040204" pitchFamily="50" charset="-128"/>
                <a:cs typeface="Times New Roman"/>
              </a:rPr>
              <a:t>３．疾病や障がいを越えてつながり、問題を共有し解決を目指します。</a:t>
            </a:r>
          </a:p>
          <a:p>
            <a:pPr>
              <a:spcBef>
                <a:spcPts val="1200"/>
              </a:spcBef>
              <a:spcAft>
                <a:spcPts val="1200"/>
              </a:spcAft>
              <a:tabLst>
                <a:tab pos="270510" algn="l"/>
              </a:tabLst>
            </a:pPr>
            <a:r>
              <a:rPr lang="ja-JP" altLang="en-US" sz="2800" kern="100" dirty="0">
                <a:latin typeface="Meiryo UI" panose="020B0604030504040204" pitchFamily="50" charset="-128"/>
                <a:ea typeface="Meiryo UI" panose="020B0604030504040204" pitchFamily="50" charset="-128"/>
                <a:cs typeface="Times New Roman"/>
              </a:rPr>
              <a:t>４．地域での取り組みを大切にします。</a:t>
            </a:r>
          </a:p>
          <a:p>
            <a:pPr>
              <a:spcBef>
                <a:spcPts val="1200"/>
              </a:spcBef>
              <a:spcAft>
                <a:spcPts val="1200"/>
              </a:spcAft>
            </a:pPr>
            <a:r>
              <a:rPr lang="ja-JP" altLang="en-US" sz="2800" kern="100" dirty="0">
                <a:latin typeface="Meiryo UI" panose="020B0604030504040204" pitchFamily="50" charset="-128"/>
                <a:ea typeface="Meiryo UI" panose="020B0604030504040204" pitchFamily="50" charset="-128"/>
                <a:cs typeface="Times New Roman"/>
              </a:rPr>
              <a:t>５．企業や他団体との協働を大切にします。</a:t>
            </a:r>
          </a:p>
          <a:p>
            <a:pPr>
              <a:spcBef>
                <a:spcPts val="1200"/>
              </a:spcBef>
              <a:spcAft>
                <a:spcPts val="1200"/>
              </a:spcAft>
              <a:tabLst>
                <a:tab pos="270510" algn="l"/>
              </a:tabLst>
            </a:pPr>
            <a:r>
              <a:rPr lang="ja-JP" altLang="en-US" sz="2800" kern="100" dirty="0">
                <a:latin typeface="Meiryo UI" panose="020B0604030504040204" pitchFamily="50" charset="-128"/>
                <a:ea typeface="Meiryo UI" panose="020B0604030504040204" pitchFamily="50" charset="-128"/>
                <a:cs typeface="Times New Roman"/>
              </a:rPr>
              <a:t>６．誰もが生きやすい社会を目指します。</a:t>
            </a:r>
          </a:p>
        </p:txBody>
      </p:sp>
      <p:pic>
        <p:nvPicPr>
          <p:cNvPr id="1026" name="Picture 2" descr="E:\まねきねこ画像\⑥neko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32304" y="5013177"/>
            <a:ext cx="1614488" cy="16430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8589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5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fade">
                                      <p:cBhvr>
                                        <p:cTn id="27" dur="500"/>
                                        <p:tgtEl>
                                          <p:spTgt spid="4">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Effect transition="in" filter="fade">
                                      <p:cBhvr>
                                        <p:cTn id="3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a:spLocks noChangeArrowheads="1"/>
          </p:cNvSpPr>
          <p:nvPr/>
        </p:nvSpPr>
        <p:spPr bwMode="auto">
          <a:xfrm>
            <a:off x="895738" y="279920"/>
            <a:ext cx="10142375" cy="5794309"/>
          </a:xfrm>
          <a:prstGeom prst="rect">
            <a:avLst/>
          </a:prstGeom>
          <a:noFill/>
          <a:ln w="28575">
            <a:noFill/>
            <a:round/>
            <a:headEnd/>
            <a:tailEnd/>
          </a:ln>
        </p:spPr>
        <p:txBody>
          <a:bodyPr rot="0" vert="horz" wrap="square" lIns="288000" tIns="360000" rIns="72000" bIns="8890" anchor="t" anchorCtr="0" upright="1">
            <a:noAutofit/>
          </a:bodyPr>
          <a:lstStyle/>
          <a:p>
            <a:pPr algn="ctr">
              <a:spcBef>
                <a:spcPts val="1800"/>
              </a:spcBef>
              <a:spcAft>
                <a:spcPts val="1800"/>
              </a:spcAft>
            </a:pPr>
            <a:r>
              <a:rPr lang="en-US" sz="4400" b="1" kern="100" dirty="0">
                <a:solidFill>
                  <a:srgbClr val="1F497D"/>
                </a:solidFill>
                <a:latin typeface="Meiryo UI" panose="020B0604030504040204" pitchFamily="50" charset="-128"/>
                <a:ea typeface="Meiryo UI" panose="020B0604030504040204" pitchFamily="50" charset="-128"/>
                <a:cs typeface="Times New Roman"/>
              </a:rPr>
              <a:t>VHO-net</a:t>
            </a:r>
            <a:r>
              <a:rPr lang="ja-JP" altLang="en-US" sz="4400" b="1" kern="100" dirty="0">
                <a:solidFill>
                  <a:srgbClr val="1F497D"/>
                </a:solidFill>
                <a:latin typeface="Meiryo UI" panose="020B0604030504040204" pitchFamily="50" charset="-128"/>
                <a:ea typeface="Meiryo UI" panose="020B0604030504040204" pitchFamily="50" charset="-128"/>
                <a:cs typeface="Times New Roman"/>
              </a:rPr>
              <a:t>の活動指針</a:t>
            </a:r>
          </a:p>
          <a:p>
            <a:pPr marL="719138" indent="-719138">
              <a:spcBef>
                <a:spcPts val="1200"/>
              </a:spcBef>
              <a:spcAft>
                <a:spcPts val="1200"/>
              </a:spcAft>
            </a:pPr>
            <a:r>
              <a:rPr lang="ja-JP" altLang="en-US" sz="2400" kern="100" dirty="0">
                <a:latin typeface="Meiryo UI" panose="020B0604030504040204" pitchFamily="50" charset="-128"/>
                <a:ea typeface="Meiryo UI" panose="020B0604030504040204" pitchFamily="50" charset="-128"/>
                <a:cs typeface="Times New Roman"/>
              </a:rPr>
              <a:t>１．主体的に参加し、お互いの経験から学び合うことを大切にしましょう。</a:t>
            </a:r>
          </a:p>
          <a:p>
            <a:pPr marL="719138" indent="-719138">
              <a:spcBef>
                <a:spcPts val="1200"/>
              </a:spcBef>
              <a:spcAft>
                <a:spcPts val="1200"/>
              </a:spcAft>
            </a:pPr>
            <a:r>
              <a:rPr lang="ja-JP" altLang="en-US" sz="2400" kern="100" dirty="0">
                <a:latin typeface="Meiryo UI" panose="020B0604030504040204" pitchFamily="50" charset="-128"/>
                <a:ea typeface="Meiryo UI" panose="020B0604030504040204" pitchFamily="50" charset="-128"/>
                <a:cs typeface="Times New Roman"/>
              </a:rPr>
              <a:t>２．一人ひとりが運営に関わることを目指します。</a:t>
            </a:r>
          </a:p>
          <a:p>
            <a:pPr marL="719138" indent="-719138">
              <a:spcBef>
                <a:spcPts val="1200"/>
              </a:spcBef>
              <a:spcAft>
                <a:spcPts val="1200"/>
              </a:spcAft>
            </a:pPr>
            <a:r>
              <a:rPr lang="ja-JP" altLang="en-US" sz="2400" kern="100" dirty="0">
                <a:latin typeface="Meiryo UI" panose="020B0604030504040204" pitchFamily="50" charset="-128"/>
                <a:ea typeface="Meiryo UI" panose="020B0604030504040204" pitchFamily="50" charset="-128"/>
                <a:cs typeface="Times New Roman"/>
              </a:rPr>
              <a:t>３．お互いの発言を尊重しましょう。批判や非難はしません。</a:t>
            </a:r>
          </a:p>
          <a:p>
            <a:pPr marL="719138" indent="-719138">
              <a:spcBef>
                <a:spcPts val="1200"/>
              </a:spcBef>
              <a:spcAft>
                <a:spcPts val="1200"/>
              </a:spcAft>
            </a:pPr>
            <a:r>
              <a:rPr lang="ja-JP" altLang="en-US" sz="2400" kern="100" dirty="0">
                <a:latin typeface="Meiryo UI" panose="020B0604030504040204" pitchFamily="50" charset="-128"/>
                <a:ea typeface="Meiryo UI" panose="020B0604030504040204" pitchFamily="50" charset="-128"/>
                <a:cs typeface="Times New Roman"/>
              </a:rPr>
              <a:t>４．大切な時間をシェアしましょう。一人が長く話しません。</a:t>
            </a:r>
          </a:p>
          <a:p>
            <a:pPr marL="719138" indent="-719138">
              <a:spcBef>
                <a:spcPts val="1200"/>
              </a:spcBef>
              <a:spcAft>
                <a:spcPts val="1200"/>
              </a:spcAft>
            </a:pPr>
            <a:r>
              <a:rPr lang="ja-JP" altLang="en-US" sz="2400" kern="100" dirty="0">
                <a:latin typeface="Meiryo UI" panose="020B0604030504040204" pitchFamily="50" charset="-128"/>
                <a:ea typeface="Meiryo UI" panose="020B0604030504040204" pitchFamily="50" charset="-128"/>
                <a:cs typeface="Times New Roman"/>
              </a:rPr>
              <a:t>５．プロセスを大切にして、楽しみながら学習しましょう。</a:t>
            </a:r>
          </a:p>
          <a:p>
            <a:pPr marL="719138" indent="-719138">
              <a:spcBef>
                <a:spcPts val="1200"/>
              </a:spcBef>
              <a:spcAft>
                <a:spcPts val="1200"/>
              </a:spcAft>
            </a:pPr>
            <a:r>
              <a:rPr lang="ja-JP" altLang="en-US" sz="2400" kern="100" dirty="0">
                <a:latin typeface="Meiryo UI" panose="020B0604030504040204" pitchFamily="50" charset="-128"/>
                <a:ea typeface="Meiryo UI" panose="020B0604030504040204" pitchFamily="50" charset="-128"/>
                <a:cs typeface="Times New Roman"/>
              </a:rPr>
              <a:t>６．</a:t>
            </a:r>
            <a:r>
              <a:rPr lang="en-US" sz="2400" kern="100" dirty="0">
                <a:latin typeface="Meiryo UI" panose="020B0604030504040204" pitchFamily="50" charset="-128"/>
                <a:ea typeface="Meiryo UI" panose="020B0604030504040204" pitchFamily="50" charset="-128"/>
                <a:cs typeface="Times New Roman"/>
              </a:rPr>
              <a:t>VHO-net</a:t>
            </a:r>
            <a:r>
              <a:rPr lang="ja-JP" altLang="en-US" sz="2400" kern="100" dirty="0">
                <a:latin typeface="Meiryo UI" panose="020B0604030504040204" pitchFamily="50" charset="-128"/>
                <a:ea typeface="Meiryo UI" panose="020B0604030504040204" pitchFamily="50" charset="-128"/>
                <a:cs typeface="Times New Roman"/>
              </a:rPr>
              <a:t>での学びを自分の活動に持ち帰り、活かしましょう。</a:t>
            </a:r>
          </a:p>
        </p:txBody>
      </p:sp>
      <p:pic>
        <p:nvPicPr>
          <p:cNvPr id="2050" name="Picture 2" descr="E:\まねきねこ画像\⑮koneko4.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36361" y="5373216"/>
            <a:ext cx="1014413" cy="13858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7036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5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fade">
                                      <p:cBhvr>
                                        <p:cTn id="27" dur="500"/>
                                        <p:tgtEl>
                                          <p:spTgt spid="4">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Effect transition="in" filter="fade">
                                      <p:cBhvr>
                                        <p:cTn id="3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表紙">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3">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中面">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3">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062EEB978555F449F5FDD4E8B19354A" ma:contentTypeVersion="8" ma:contentTypeDescription="新しいドキュメントを作成します。" ma:contentTypeScope="" ma:versionID="6ef1f7c59d7d510d4f555f8a20b5ee83">
  <xsd:schema xmlns:xsd="http://www.w3.org/2001/XMLSchema" xmlns:xs="http://www.w3.org/2001/XMLSchema" xmlns:p="http://schemas.microsoft.com/office/2006/metadata/properties" xmlns:ns2="a36ebaa6-5e72-4842-b87e-11f922cef02d" targetNamespace="http://schemas.microsoft.com/office/2006/metadata/properties" ma:root="true" ma:fieldsID="5b94e27ca1d0dfbed94d5cd7c89f517a" ns2:_="">
    <xsd:import namespace="a36ebaa6-5e72-4842-b87e-11f922cef02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36ebaa6-5e72-4842-b87e-11f922cef0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75AA841-B727-4F33-BBBB-3DECAE9EBD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36ebaa6-5e72-4842-b87e-11f922cef02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EC91158-BFD5-41AB-B218-A94E6B1B893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162</TotalTime>
  <Words>1639</Words>
  <Application>Microsoft Office PowerPoint</Application>
  <PresentationFormat>ワイド画面</PresentationFormat>
  <Paragraphs>110</Paragraphs>
  <Slides>5</Slides>
  <Notes>2</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5</vt:i4>
      </vt:variant>
    </vt:vector>
  </HeadingPairs>
  <TitlesOfParts>
    <vt:vector size="10" baseType="lpstr">
      <vt:lpstr>Meiryo UI</vt:lpstr>
      <vt:lpstr>游ゴシック</vt:lpstr>
      <vt:lpstr>Arial</vt:lpstr>
      <vt:lpstr>表紙</vt:lpstr>
      <vt:lpstr>中面</vt:lpstr>
      <vt:lpstr>地域学習会 オンライン会議グランドルール VHO-net　理念・活動指針</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甲賀 慎也</dc:creator>
  <cp:lastModifiedBy>嘉村 郁子</cp:lastModifiedBy>
  <cp:revision>15</cp:revision>
  <dcterms:created xsi:type="dcterms:W3CDTF">2022-07-14T06:54:32Z</dcterms:created>
  <dcterms:modified xsi:type="dcterms:W3CDTF">2022-12-05T07:11:36Z</dcterms:modified>
</cp:coreProperties>
</file>