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0" r:id="rId1"/>
    <p:sldMasterId id="2147483653" r:id="rId2"/>
  </p:sldMasterIdLst>
  <p:notesMasterIdLst>
    <p:notesMasterId r:id="rId17"/>
  </p:notesMasterIdLst>
  <p:sldIdLst>
    <p:sldId id="288" r:id="rId3"/>
    <p:sldId id="297" r:id="rId4"/>
    <p:sldId id="311" r:id="rId5"/>
    <p:sldId id="304" r:id="rId6"/>
    <p:sldId id="290" r:id="rId7"/>
    <p:sldId id="292" r:id="rId8"/>
    <p:sldId id="293" r:id="rId9"/>
    <p:sldId id="294" r:id="rId10"/>
    <p:sldId id="295" r:id="rId11"/>
    <p:sldId id="296" r:id="rId12"/>
    <p:sldId id="298" r:id="rId13"/>
    <p:sldId id="299" r:id="rId14"/>
    <p:sldId id="333" r:id="rId15"/>
    <p:sldId id="332" r:id="rId1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61C290-7D8D-49DE-9C95-A8E224C256DC}" v="5" dt="2022-12-05T12:02:13.687"/>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0" d="100"/>
          <a:sy n="40" d="100"/>
        </p:scale>
        <p:origin x="812" y="4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1143000" y="685800"/>
            <a:ext cx="4572000" cy="3429000"/>
          </a:xfrm>
          <a:prstGeom prst="rect">
            <a:avLst/>
          </a:prstGeom>
        </p:spPr>
        <p:txBody>
          <a:bodyPr/>
          <a:lstStyle/>
          <a:p>
            <a:endParaRPr/>
          </a:p>
        </p:txBody>
      </p:sp>
      <p:sp>
        <p:nvSpPr>
          <p:cNvPr id="30" name="Shape 3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944438058"/>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Meiryo UI"/>
      </a:defRPr>
    </a:lvl1pPr>
    <a:lvl2pPr indent="228600" latinLnBrk="0">
      <a:defRPr sz="1200">
        <a:latin typeface="+mn-lt"/>
        <a:ea typeface="+mn-ea"/>
        <a:cs typeface="+mn-cs"/>
        <a:sym typeface="Meiryo UI"/>
      </a:defRPr>
    </a:lvl2pPr>
    <a:lvl3pPr indent="457200" latinLnBrk="0">
      <a:defRPr sz="1200">
        <a:latin typeface="+mn-lt"/>
        <a:ea typeface="+mn-ea"/>
        <a:cs typeface="+mn-cs"/>
        <a:sym typeface="Meiryo UI"/>
      </a:defRPr>
    </a:lvl3pPr>
    <a:lvl4pPr indent="685800" latinLnBrk="0">
      <a:defRPr sz="1200">
        <a:latin typeface="+mn-lt"/>
        <a:ea typeface="+mn-ea"/>
        <a:cs typeface="+mn-cs"/>
        <a:sym typeface="Meiryo UI"/>
      </a:defRPr>
    </a:lvl4pPr>
    <a:lvl5pPr indent="914400" latinLnBrk="0">
      <a:defRPr sz="1200">
        <a:latin typeface="+mn-lt"/>
        <a:ea typeface="+mn-ea"/>
        <a:cs typeface="+mn-cs"/>
        <a:sym typeface="Meiryo UI"/>
      </a:defRPr>
    </a:lvl5pPr>
    <a:lvl6pPr indent="1143000" latinLnBrk="0">
      <a:defRPr sz="1200">
        <a:latin typeface="+mn-lt"/>
        <a:ea typeface="+mn-ea"/>
        <a:cs typeface="+mn-cs"/>
        <a:sym typeface="Meiryo UI"/>
      </a:defRPr>
    </a:lvl6pPr>
    <a:lvl7pPr indent="1371600" latinLnBrk="0">
      <a:defRPr sz="1200">
        <a:latin typeface="+mn-lt"/>
        <a:ea typeface="+mn-ea"/>
        <a:cs typeface="+mn-cs"/>
        <a:sym typeface="Meiryo UI"/>
      </a:defRPr>
    </a:lvl7pPr>
    <a:lvl8pPr indent="1600200" latinLnBrk="0">
      <a:defRPr sz="1200">
        <a:latin typeface="+mn-lt"/>
        <a:ea typeface="+mn-ea"/>
        <a:cs typeface="+mn-cs"/>
        <a:sym typeface="Meiryo UI"/>
      </a:defRPr>
    </a:lvl8pPr>
    <a:lvl9pPr indent="1828800" latinLnBrk="0">
      <a:defRPr sz="1200">
        <a:latin typeface="+mn-lt"/>
        <a:ea typeface="+mn-ea"/>
        <a:cs typeface="+mn-cs"/>
        <a:sym typeface="Meiryo U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1</a:t>
            </a:fld>
            <a:endParaRPr kumimoji="1" lang="ja-JP" altLang="en-US"/>
          </a:p>
        </p:txBody>
      </p:sp>
    </p:spTree>
    <p:extLst>
      <p:ext uri="{BB962C8B-B14F-4D97-AF65-F5344CB8AC3E}">
        <p14:creationId xmlns:p14="http://schemas.microsoft.com/office/powerpoint/2010/main" val="753787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次に、メール送信時のお願いです。</a:t>
            </a:r>
            <a:endParaRPr kumimoji="1" lang="en-US" altLang="ja-JP" dirty="0"/>
          </a:p>
          <a:p>
            <a:endParaRPr kumimoji="1" lang="en-US" altLang="ja-JP" dirty="0"/>
          </a:p>
          <a:p>
            <a:r>
              <a:rPr kumimoji="1" lang="ja-JP" altLang="en-US" dirty="0"/>
              <a:t>地域学習会の運営にあたっては様々なやり取りが発生します。</a:t>
            </a:r>
            <a:endParaRPr kumimoji="1" lang="en-US" altLang="ja-JP" dirty="0"/>
          </a:p>
          <a:p>
            <a:r>
              <a:rPr kumimoji="1" lang="ja-JP" altLang="en-US" dirty="0"/>
              <a:t>タイトルをわかりやすくご記入ください。</a:t>
            </a:r>
            <a:r>
              <a:rPr kumimoji="1" lang="ja-JP" altLang="en-US" u="sng" dirty="0"/>
              <a:t>案件が変わるときは、メールの件名を変更し、新しい件名でお願いします。</a:t>
            </a:r>
            <a:endParaRPr kumimoji="1" lang="en-US" altLang="ja-JP" u="sng" dirty="0"/>
          </a:p>
          <a:p>
            <a:r>
              <a:rPr kumimoji="1" lang="ja-JP" altLang="en-US" dirty="0"/>
              <a:t>要返信、とか、締切いついつ、など書かれていると、反応しやすいです。</a:t>
            </a:r>
            <a:endParaRPr kumimoji="1" lang="en-US" altLang="ja-JP" dirty="0"/>
          </a:p>
          <a:p>
            <a:r>
              <a:rPr kumimoji="1" lang="ja-JP" altLang="en-US" dirty="0"/>
              <a:t>そして、地域の中でお互いに意見や感謝の言葉を交わし合っていただければ、良い活動になっていくと思います。</a:t>
            </a:r>
            <a:endParaRPr kumimoji="1" lang="en-US" altLang="ja-JP" dirty="0"/>
          </a:p>
          <a:p>
            <a:endParaRPr kumimoji="1" lang="en-US" altLang="ja-JP" dirty="0"/>
          </a:p>
          <a:p>
            <a:r>
              <a:rPr kumimoji="1" lang="ja-JP" altLang="en-US" dirty="0"/>
              <a:t>過去には、世話人さんが一生懸命やっているのに、運営委員さんの反応がなく、途中で世話人を降りられた方もいらっしゃいます。</a:t>
            </a:r>
            <a:endParaRPr kumimoji="1" lang="en-US" altLang="ja-JP" dirty="0"/>
          </a:p>
          <a:p>
            <a:r>
              <a:rPr kumimoji="1" lang="ja-JP" altLang="en-US" dirty="0"/>
              <a:t>一人に負担がかからないように、お互いが励まし、支え合っていっていただきたいと思います。</a:t>
            </a:r>
            <a:endParaRPr kumimoji="1" lang="en-US" altLang="ja-JP" dirty="0"/>
          </a:p>
          <a:p>
            <a:endParaRPr kumimoji="1" lang="en-US" altLang="ja-JP" dirty="0"/>
          </a:p>
          <a:p>
            <a:r>
              <a:rPr kumimoji="1" lang="ja-JP" altLang="en-US" dirty="0"/>
              <a:t>そして地域世話人から、事務局へのご連絡の際も、運営委員さんを</a:t>
            </a:r>
            <a:r>
              <a:rPr kumimoji="1" lang="en-US" altLang="ja-JP" dirty="0"/>
              <a:t>CC</a:t>
            </a:r>
            <a:r>
              <a:rPr kumimoji="1" lang="ja-JP" altLang="en-US" dirty="0"/>
              <a:t>に入れてください。</a:t>
            </a:r>
            <a:endParaRPr kumimoji="1" lang="en-US" altLang="ja-JP" dirty="0"/>
          </a:p>
          <a:p>
            <a:r>
              <a:rPr kumimoji="1" lang="ja-JP" altLang="en-US" dirty="0"/>
              <a:t>今どういうことが起こっているのかを知ることや、地域で話したことなどフォローできることもあると思いますし、次に世話人になった時に役立ちます。</a:t>
            </a:r>
            <a:endParaRPr kumimoji="1" lang="en-US" altLang="ja-JP" dirty="0"/>
          </a:p>
          <a:p>
            <a:r>
              <a:rPr kumimoji="1" lang="ja-JP" altLang="en-US" dirty="0"/>
              <a:t>事務局も同じで、喜島さんだけ、後藤宛てだけに宛先をいれないようにお願いします。</a:t>
            </a:r>
            <a:endParaRPr kumimoji="1" lang="en-US" altLang="ja-JP" dirty="0"/>
          </a:p>
          <a:p>
            <a:r>
              <a:rPr kumimoji="1" lang="ja-JP" altLang="en-US" dirty="0"/>
              <a:t>そして、学習会の案内や議事録、運営委員会の開催について連絡は、中央世話人の方も含めてご案内をいただければと思います。</a:t>
            </a:r>
            <a:endParaRPr kumimoji="1" lang="en-US" altLang="ja-JP" dirty="0"/>
          </a:p>
          <a:p>
            <a:endParaRPr kumimoji="1" lang="en-US" altLang="ja-JP" dirty="0"/>
          </a:p>
          <a:p>
            <a:r>
              <a:rPr kumimoji="1" lang="ja-JP" altLang="en-US" dirty="0"/>
              <a:t>また個人情報の保護のため、学習会の案内など、メンバーへの一斉案内の時は、宛先を</a:t>
            </a:r>
            <a:r>
              <a:rPr kumimoji="1" lang="en-US" altLang="ja-JP" dirty="0"/>
              <a:t>BCC</a:t>
            </a:r>
            <a:r>
              <a:rPr kumimoji="1" lang="ja-JP" altLang="en-US" dirty="0"/>
              <a:t>にいれて送信してください。</a:t>
            </a:r>
            <a:endParaRPr kumimoji="1" lang="en-US" altLang="ja-JP" dirty="0"/>
          </a:p>
          <a:p>
            <a:r>
              <a:rPr kumimoji="1" lang="ja-JP" altLang="en-US" u="sng" dirty="0"/>
              <a:t>運営委員会と学習会の案内の送信方法の違いに、ご配慮ください。</a:t>
            </a:r>
            <a:endParaRPr kumimoji="1" lang="en-US" altLang="ja-JP" u="sng"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11</a:t>
            </a:fld>
            <a:endParaRPr kumimoji="1" lang="ja-JP" altLang="en-US"/>
          </a:p>
        </p:txBody>
      </p:sp>
    </p:spTree>
    <p:extLst>
      <p:ext uri="{BB962C8B-B14F-4D97-AF65-F5344CB8AC3E}">
        <p14:creationId xmlns:p14="http://schemas.microsoft.com/office/powerpoint/2010/main" val="3579113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最後に、事務局あてのメールアドレスの一覧です。</a:t>
            </a:r>
            <a:endParaRPr kumimoji="1" lang="en-US" altLang="ja-JP" dirty="0"/>
          </a:p>
          <a:p>
            <a:r>
              <a:rPr kumimoji="1" lang="ja-JP" altLang="en-US" dirty="0"/>
              <a:t>共有メールアドレスはワークショップや会員更新などに限定しています。</a:t>
            </a:r>
            <a:endParaRPr kumimoji="1" lang="en-US" altLang="ja-JP" dirty="0"/>
          </a:p>
          <a:p>
            <a:r>
              <a:rPr kumimoji="1" lang="ja-JP" altLang="en-US" dirty="0"/>
              <a:t>個別案件は個人メールアドレスにお願いします。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後、地域ごとに集まる時間になりますので、企画書の練り直しができましたら、学習会当日に向けた準備や、地域世話人・運営委員さんで役割分担なども決めておいていただくと良いかな、と思います。皆さんで地域学習会を盛り上げていっていただければと思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今年もどうぞよろしくお願いいたします。</a:t>
            </a:r>
            <a:endParaRPr kumimoji="1" lang="en-US" altLang="ja-JP" dirty="0"/>
          </a:p>
          <a:p>
            <a:endParaRPr kumimoji="1" lang="en-US" altLang="ja-JP" dirty="0"/>
          </a:p>
          <a:p>
            <a:r>
              <a:rPr kumimoji="1" lang="ja-JP" altLang="en-US"/>
              <a:t>ご清聴ありがとうございました。</a:t>
            </a:r>
            <a:endParaRPr kumimoji="1" lang="ja-JP" altLang="en-US"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12</a:t>
            </a:fld>
            <a:endParaRPr kumimoji="1" lang="ja-JP" altLang="en-US"/>
          </a:p>
        </p:txBody>
      </p:sp>
    </p:spTree>
    <p:extLst>
      <p:ext uri="{BB962C8B-B14F-4D97-AF65-F5344CB8AC3E}">
        <p14:creationId xmlns:p14="http://schemas.microsoft.com/office/powerpoint/2010/main" val="1280165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最後に、事務局あてのメールアドレスの一覧です。</a:t>
            </a:r>
            <a:endParaRPr kumimoji="1" lang="en-US" altLang="ja-JP" dirty="0"/>
          </a:p>
          <a:p>
            <a:r>
              <a:rPr kumimoji="1" lang="ja-JP" altLang="en-US" dirty="0"/>
              <a:t>共有メールアドレスはワークショップや会員更新などに限定しています。</a:t>
            </a:r>
            <a:endParaRPr kumimoji="1" lang="en-US" altLang="ja-JP" dirty="0"/>
          </a:p>
          <a:p>
            <a:r>
              <a:rPr kumimoji="1" lang="ja-JP" altLang="en-US" dirty="0"/>
              <a:t>個別案件は個人メールアドレスにお願いします。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後、地域ごとに集まる時間になりますので、企画書の練り直しができましたら、学習会当日に向けた準備や、地域世話人・運営委員さんで役割分担なども決めておいていただくと良いかな、と思います。皆さんで地域学習会を盛り上げていっていただければと思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今年もどうぞよろしくお願いいたします。</a:t>
            </a:r>
            <a:endParaRPr kumimoji="1" lang="en-US" altLang="ja-JP" dirty="0"/>
          </a:p>
          <a:p>
            <a:endParaRPr kumimoji="1" lang="en-US" altLang="ja-JP" dirty="0"/>
          </a:p>
          <a:p>
            <a:r>
              <a:rPr kumimoji="1" lang="ja-JP" altLang="en-US"/>
              <a:t>ご清聴ありがとうございました。</a:t>
            </a:r>
            <a:endParaRPr kumimoji="1" lang="ja-JP" altLang="en-US"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13</a:t>
            </a:fld>
            <a:endParaRPr kumimoji="1" lang="ja-JP" altLang="en-US"/>
          </a:p>
        </p:txBody>
      </p:sp>
    </p:spTree>
    <p:extLst>
      <p:ext uri="{BB962C8B-B14F-4D97-AF65-F5344CB8AC3E}">
        <p14:creationId xmlns:p14="http://schemas.microsoft.com/office/powerpoint/2010/main" val="1786549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はじめは、運営委員会についてです。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昨年より、オンライン開催がはじまり、中央世話人、事務局も移動の負担なく参加することができるようになりました。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運営委員会にも必要に応じて参加していきたいと思いますが、特に、次年度の企画立案をする</a:t>
            </a:r>
            <a:r>
              <a:rPr kumimoji="1" lang="ja-JP" altLang="en-US" u="sng" dirty="0"/>
              <a:t>会議の場合には</a:t>
            </a:r>
            <a:r>
              <a:rPr kumimoji="1" lang="ja-JP" altLang="en-US" dirty="0"/>
              <a:t>、中央世話人、事務局も入って、一緒に検討していきたいと考えていますので、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必ず日程調整の段階からお声かけをお願いします。</a:t>
            </a:r>
            <a:endParaRPr kumimoji="1" lang="en-US" altLang="ja-JP" dirty="0"/>
          </a:p>
          <a:p>
            <a:endParaRPr kumimoji="1" lang="en-US" altLang="ja-JP" dirty="0"/>
          </a:p>
          <a:p>
            <a:endParaRPr kumimoji="1" lang="en-US" altLang="ja-JP" dirty="0"/>
          </a:p>
          <a:p>
            <a:r>
              <a:rPr kumimoji="1" lang="ja-JP" altLang="en-US" dirty="0"/>
              <a:t>開催が決定しましたら、開催日の</a:t>
            </a:r>
            <a:r>
              <a:rPr kumimoji="1" lang="ja-JP" altLang="en-US" u="sng" dirty="0"/>
              <a:t>１か月前までに、</a:t>
            </a:r>
            <a:r>
              <a:rPr kumimoji="1" lang="ja-JP" altLang="en-US" dirty="0"/>
              <a:t>「開催日時」、「場所」、「出席者」、「会議内容」を</a:t>
            </a:r>
            <a:r>
              <a:rPr kumimoji="1" lang="ja-JP" altLang="en-US" u="sng" dirty="0"/>
              <a:t>地域世話人、運営委員全員、中央世話人、事務局の喜島、後藤宛に</a:t>
            </a:r>
            <a:r>
              <a:rPr kumimoji="1" lang="ja-JP" altLang="en-US" dirty="0"/>
              <a:t>ご連絡をお願いします。</a:t>
            </a:r>
            <a:endParaRPr kumimoji="1" lang="en-US" altLang="ja-JP" dirty="0"/>
          </a:p>
          <a:p>
            <a:endParaRPr kumimoji="1" lang="en-US" altLang="ja-JP" dirty="0"/>
          </a:p>
          <a:p>
            <a:r>
              <a:rPr kumimoji="1" lang="ja-JP" altLang="en-US" u="sng" dirty="0"/>
              <a:t>また、気を付けてほしいこととして、</a:t>
            </a:r>
            <a:r>
              <a:rPr kumimoji="1" lang="ja-JP" altLang="en-US" dirty="0"/>
              <a:t>オンラインの場合、</a:t>
            </a:r>
            <a:r>
              <a:rPr kumimoji="1" lang="ja-JP" altLang="en-US" u="sng" dirty="0"/>
              <a:t>主に自宅から会議に参加するため、終了時間を気にせず、</a:t>
            </a:r>
            <a:r>
              <a:rPr kumimoji="1" lang="ja-JP" altLang="en-US" dirty="0"/>
              <a:t>会議の時間が長引いたり、</a:t>
            </a:r>
            <a:r>
              <a:rPr kumimoji="1" lang="ja-JP" altLang="en-US" u="sng" dirty="0"/>
              <a:t>回数が多くなることもあると思います。</a:t>
            </a:r>
            <a:endParaRPr kumimoji="1" lang="en-US" altLang="ja-JP" u="sng" dirty="0"/>
          </a:p>
          <a:p>
            <a:r>
              <a:rPr kumimoji="1" lang="ja-JP" altLang="en-US" dirty="0"/>
              <a:t>その日のゴール（どこまで決めるのか）を事前に共有しておき、</a:t>
            </a:r>
            <a:r>
              <a:rPr kumimoji="1" lang="ja-JP" altLang="en-US" u="sng" dirty="0"/>
              <a:t>時間を厳守して、皆さん</a:t>
            </a:r>
            <a:r>
              <a:rPr kumimoji="1" lang="ja-JP" altLang="en-US" dirty="0"/>
              <a:t>で知恵を出し合って効率的に進めていただければよいかと思います。</a:t>
            </a:r>
            <a:endParaRPr kumimoji="1" lang="en-US" altLang="ja-JP" dirty="0"/>
          </a:p>
          <a:p>
            <a:r>
              <a:rPr kumimoji="1" lang="ja-JP" altLang="en-US" dirty="0"/>
              <a:t>夜間の開催が長時間となると、だんだん疲れて、いいアイディアが出てこないこともありますので、事前準備と無理のない設定をお願いします。</a:t>
            </a:r>
            <a:endParaRPr kumimoji="1" lang="en-US" altLang="ja-JP" dirty="0"/>
          </a:p>
          <a:p>
            <a:endParaRPr kumimoji="1" lang="en-US" altLang="ja-JP" dirty="0"/>
          </a:p>
          <a:p>
            <a:r>
              <a:rPr kumimoji="1" lang="ja-JP" altLang="en-US" u="sng" dirty="0"/>
              <a:t>尚、</a:t>
            </a:r>
            <a:r>
              <a:rPr kumimoji="1" lang="ja-JP" altLang="en-US" dirty="0"/>
              <a:t>運営委員会については、事務局が参加しない場合もありますので、</a:t>
            </a:r>
            <a:r>
              <a:rPr kumimoji="1" lang="en-US" altLang="ja-JP" dirty="0"/>
              <a:t>Zoom</a:t>
            </a:r>
            <a:r>
              <a:rPr kumimoji="1" lang="ja-JP" altLang="en-US" dirty="0"/>
              <a:t>など皆さまがオンライン会議の主催者として設定してしていただくことも可能です。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2</a:t>
            </a:fld>
            <a:endParaRPr kumimoji="1" lang="ja-JP" altLang="en-US"/>
          </a:p>
        </p:txBody>
      </p:sp>
    </p:spTree>
    <p:extLst>
      <p:ext uri="{BB962C8B-B14F-4D97-AF65-F5344CB8AC3E}">
        <p14:creationId xmlns:p14="http://schemas.microsoft.com/office/powerpoint/2010/main" val="3816990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こちらは、運営委員会で取り上げる内容になります。</a:t>
            </a:r>
            <a:endParaRPr kumimoji="1" lang="en-US" altLang="ja-JP" dirty="0"/>
          </a:p>
          <a:p>
            <a:endParaRPr kumimoji="1" lang="en-US" altLang="ja-JP" dirty="0"/>
          </a:p>
          <a:p>
            <a:r>
              <a:rPr kumimoji="1" lang="ja-JP" altLang="en-US" dirty="0"/>
              <a:t>主に学習会の進め方や、当日の役割などが中心となってくると思いますが、</a:t>
            </a:r>
            <a:endParaRPr kumimoji="1" lang="en-US" altLang="ja-JP" dirty="0"/>
          </a:p>
          <a:p>
            <a:endParaRPr kumimoji="1" lang="en-US" altLang="ja-JP" dirty="0"/>
          </a:p>
          <a:p>
            <a:r>
              <a:rPr kumimoji="1" lang="ja-JP" altLang="en-US" u="sng" dirty="0"/>
              <a:t>特に、新しい方が参加される場合は、</a:t>
            </a:r>
            <a:r>
              <a:rPr kumimoji="1" lang="ja-JP" altLang="en-US" dirty="0"/>
              <a:t>運営委員全員で、会則・内規を見直して、メンバーとなる条件やメンバー申請に必要な手続きについてご確認をいただきたいと思います。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また、会場に集まれるようになりましたら、交通費など、その時にあった部分を皆さんで理解を進めていただければと思います。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3</a:t>
            </a:fld>
            <a:endParaRPr kumimoji="1" lang="ja-JP" altLang="en-US"/>
          </a:p>
        </p:txBody>
      </p:sp>
    </p:spTree>
    <p:extLst>
      <p:ext uri="{BB962C8B-B14F-4D97-AF65-F5344CB8AC3E}">
        <p14:creationId xmlns:p14="http://schemas.microsoft.com/office/powerpoint/2010/main" val="4114672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こちらは運営委員の役割についてまとめています。</a:t>
            </a:r>
            <a:endParaRPr kumimoji="1" lang="en-US" altLang="ja-JP" dirty="0"/>
          </a:p>
          <a:p>
            <a:r>
              <a:rPr kumimoji="1" lang="ja-JP" altLang="en-US" dirty="0"/>
              <a:t>お一人にご負担がかからないように、皆さん積極的に役割を担っていただけるとよいかな、と考えています。</a:t>
            </a:r>
            <a:endParaRPr kumimoji="1" lang="en-US" altLang="ja-JP" dirty="0"/>
          </a:p>
          <a:p>
            <a:endParaRPr kumimoji="1" lang="en-US" altLang="ja-JP" dirty="0"/>
          </a:p>
          <a:p>
            <a:r>
              <a:rPr kumimoji="1" lang="ja-JP" altLang="en-US" dirty="0"/>
              <a:t>そして、メンバー外の方が複数回参加いただいた場合は、</a:t>
            </a:r>
            <a:r>
              <a:rPr kumimoji="1" lang="en-US" altLang="ja-JP" dirty="0"/>
              <a:t>VHO-net</a:t>
            </a:r>
            <a:r>
              <a:rPr kumimoji="1" lang="ja-JP" altLang="en-US" dirty="0"/>
              <a:t>のことをご理解いただいているか、推薦できるか、ご本人のお気持ちがどうかというようなことも、運営委員会の中でお話しください。</a:t>
            </a:r>
            <a:endParaRPr kumimoji="1" lang="en-US" altLang="ja-JP" dirty="0"/>
          </a:p>
          <a:p>
            <a:r>
              <a:rPr kumimoji="1" lang="ja-JP" altLang="en-US" u="sng" dirty="0"/>
              <a:t>そのためには、学習会の中で、メンバー外の方へのご発言を促すなど、「推薦文を書く」ことを視野に入れて、その方がどういった方なのかを理解するために、積極的にコミュニケーションを取るように</a:t>
            </a:r>
            <a:endParaRPr kumimoji="1" lang="en-US" altLang="ja-JP" u="sng" dirty="0"/>
          </a:p>
          <a:p>
            <a:r>
              <a:rPr kumimoji="1" lang="ja-JP" altLang="en-US" u="sng" dirty="0"/>
              <a:t>お願いします。</a:t>
            </a:r>
            <a:endParaRPr kumimoji="1" lang="en-US" altLang="ja-JP" u="sng" dirty="0"/>
          </a:p>
          <a:p>
            <a:endParaRPr kumimoji="1" lang="en-US" altLang="ja-JP" u="sng" dirty="0"/>
          </a:p>
          <a:p>
            <a:r>
              <a:rPr kumimoji="1" lang="ja-JP" altLang="en-US" dirty="0"/>
              <a:t>また、メンバー登録申請をすることになった場合は、その方と連絡とっていただき、申請のご準備をお願いしま</a:t>
            </a:r>
            <a:endParaRPr kumimoji="1" lang="en-US" altLang="ja-JP" dirty="0"/>
          </a:p>
          <a:p>
            <a:r>
              <a:rPr kumimoji="1" lang="ja-JP" altLang="en-US" dirty="0"/>
              <a:t>申請の不備や、提出書類の不足がないようにご準備をお願いします。</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4</a:t>
            </a:fld>
            <a:endParaRPr kumimoji="1" lang="ja-JP" altLang="en-US"/>
          </a:p>
        </p:txBody>
      </p:sp>
    </p:spTree>
    <p:extLst>
      <p:ext uri="{BB962C8B-B14F-4D97-AF65-F5344CB8AC3E}">
        <p14:creationId xmlns:p14="http://schemas.microsoft.com/office/powerpoint/2010/main" val="1699374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ここからは学習会の開催手順です。</a:t>
            </a:r>
            <a:endParaRPr kumimoji="1" lang="en-US" altLang="ja-JP" dirty="0"/>
          </a:p>
          <a:p>
            <a:endParaRPr kumimoji="1" lang="en-US" altLang="ja-JP" dirty="0"/>
          </a:p>
          <a:p>
            <a:r>
              <a:rPr kumimoji="1" lang="en-US" altLang="ja-JP" u="sng" dirty="0"/>
              <a:t>PPT</a:t>
            </a:r>
            <a:r>
              <a:rPr kumimoji="1" lang="ja-JP" altLang="en-US" u="sng" dirty="0"/>
              <a:t>を読みあがる？それとも、映すだけ？</a:t>
            </a:r>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5</a:t>
            </a:fld>
            <a:endParaRPr kumimoji="1" lang="ja-JP" altLang="en-US"/>
          </a:p>
        </p:txBody>
      </p:sp>
    </p:spTree>
    <p:extLst>
      <p:ext uri="{BB962C8B-B14F-4D97-AF65-F5344CB8AC3E}">
        <p14:creationId xmlns:p14="http://schemas.microsoft.com/office/powerpoint/2010/main" val="3320582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案内から、名簿提出までに関して、</a:t>
            </a:r>
            <a:r>
              <a:rPr kumimoji="1" lang="en-US" altLang="ja-JP" dirty="0"/>
              <a:t>3</a:t>
            </a:r>
            <a:r>
              <a:rPr kumimoji="1" lang="ja-JP" altLang="en-US" dirty="0"/>
              <a:t>点お願いがあります。</a:t>
            </a:r>
            <a:endParaRPr kumimoji="1" lang="en-US" altLang="ja-JP" dirty="0"/>
          </a:p>
          <a:p>
            <a:endParaRPr kumimoji="1" lang="en-US" altLang="ja-JP" dirty="0"/>
          </a:p>
          <a:p>
            <a:r>
              <a:rPr kumimoji="1" lang="en-US" altLang="ja-JP" dirty="0"/>
              <a:t>1</a:t>
            </a:r>
            <a:r>
              <a:rPr kumimoji="1" lang="ja-JP" altLang="en-US" dirty="0"/>
              <a:t>つ目は</a:t>
            </a:r>
            <a:endParaRPr kumimoji="1" lang="en-US" altLang="ja-JP" dirty="0"/>
          </a:p>
          <a:p>
            <a:r>
              <a:rPr kumimoji="1" lang="ja-JP" altLang="en-US" dirty="0"/>
              <a:t>遅くても</a:t>
            </a:r>
            <a:r>
              <a:rPr kumimoji="1" lang="en-US" altLang="ja-JP" dirty="0"/>
              <a:t>1</a:t>
            </a:r>
            <a:r>
              <a:rPr kumimoji="1" lang="ja-JP" altLang="en-US" dirty="0"/>
              <a:t>か月前と書かれていますが、オンライン開催の場合は、接続テストも実施しますので、更に早目の準備が必要です。</a:t>
            </a:r>
            <a:endParaRPr kumimoji="1" lang="en-US" altLang="ja-JP" dirty="0"/>
          </a:p>
          <a:p>
            <a:r>
              <a:rPr kumimoji="1" lang="ja-JP" altLang="en-US" dirty="0"/>
              <a:t>今年はオンライン開催</a:t>
            </a:r>
            <a:r>
              <a:rPr kumimoji="1" lang="en-US" altLang="ja-JP" dirty="0"/>
              <a:t>2</a:t>
            </a:r>
            <a:r>
              <a:rPr kumimoji="1" lang="ja-JP" altLang="en-US" dirty="0"/>
              <a:t>年目となりますので、開催日の近い地域合同で接続テストを開催したいと思います。</a:t>
            </a:r>
            <a:endParaRPr kumimoji="1" lang="en-US" altLang="ja-JP" dirty="0"/>
          </a:p>
          <a:p>
            <a:r>
              <a:rPr kumimoji="1" lang="ja-JP" altLang="en-US" dirty="0"/>
              <a:t>各地開催日程が決まりましたら、土日の接続テストの日程はあらかじめ決めてしまいますので、案内にはその時間を記載してください。</a:t>
            </a:r>
            <a:endParaRPr kumimoji="1" lang="en-US" altLang="ja-JP" dirty="0"/>
          </a:p>
          <a:p>
            <a:r>
              <a:rPr kumimoji="1" lang="ja-JP" altLang="en-US" dirty="0"/>
              <a:t>平日のご希望は適宜決めていきたいと思います。</a:t>
            </a:r>
            <a:endParaRPr kumimoji="1" lang="en-US" altLang="ja-JP" dirty="0"/>
          </a:p>
          <a:p>
            <a:r>
              <a:rPr kumimoji="1" lang="ja-JP" altLang="en-US" dirty="0"/>
              <a:t>申込締め切り日など、接続テストの日程も考慮して案内を作成してください。</a:t>
            </a:r>
            <a:endParaRPr kumimoji="1" lang="en-US" altLang="ja-JP" dirty="0"/>
          </a:p>
          <a:p>
            <a:endParaRPr kumimoji="1" lang="en-US" altLang="ja-JP" dirty="0"/>
          </a:p>
          <a:p>
            <a:r>
              <a:rPr kumimoji="1" lang="en-US" altLang="ja-JP" dirty="0"/>
              <a:t>2</a:t>
            </a:r>
            <a:r>
              <a:rPr kumimoji="1" lang="ja-JP" altLang="en-US" dirty="0"/>
              <a:t>つ目は、</a:t>
            </a:r>
            <a:endParaRPr kumimoji="1" lang="en-US" altLang="ja-JP" dirty="0"/>
          </a:p>
          <a:p>
            <a:r>
              <a:rPr kumimoji="1" lang="ja-JP" altLang="en-US" dirty="0"/>
              <a:t>また、案内文の内容です。目的や、どんなことをするのか、をわかりやすく盛り込んで、参加してみたくなるような案内をおつくりいただければと思います。</a:t>
            </a:r>
            <a:endParaRPr kumimoji="1" lang="en-US" altLang="ja-JP" dirty="0"/>
          </a:p>
          <a:p>
            <a:r>
              <a:rPr kumimoji="1" lang="ja-JP" altLang="en-US" dirty="0"/>
              <a:t>また案内書作成、名簿の作成など、一人の目ではどうしても見逃してしまうことがありますので、</a:t>
            </a:r>
            <a:endParaRPr kumimoji="1" lang="en-US" altLang="ja-JP" dirty="0"/>
          </a:p>
          <a:p>
            <a:r>
              <a:rPr kumimoji="1" lang="ja-JP" altLang="en-US" dirty="0"/>
              <a:t>必ず他の方々がチェックして、直した方が良い点はお互いに意見交換をしてください。</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6</a:t>
            </a:fld>
            <a:endParaRPr kumimoji="1" lang="ja-JP" altLang="en-US"/>
          </a:p>
        </p:txBody>
      </p:sp>
    </p:spTree>
    <p:extLst>
      <p:ext uri="{BB962C8B-B14F-4D97-AF65-F5344CB8AC3E}">
        <p14:creationId xmlns:p14="http://schemas.microsoft.com/office/powerpoint/2010/main" val="824600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つ目は、参加者名簿です。</a:t>
            </a:r>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7</a:t>
            </a:fld>
            <a:endParaRPr kumimoji="1" lang="ja-JP" altLang="en-US"/>
          </a:p>
        </p:txBody>
      </p:sp>
    </p:spTree>
    <p:extLst>
      <p:ext uri="{BB962C8B-B14F-4D97-AF65-F5344CB8AC3E}">
        <p14:creationId xmlns:p14="http://schemas.microsoft.com/office/powerpoint/2010/main" val="29347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今年は外部講師をお願いするケースはないようですが、手続きは</a:t>
            </a:r>
            <a:r>
              <a:rPr kumimoji="1" lang="en-US" altLang="ja-JP" dirty="0"/>
              <a:t>2</a:t>
            </a:r>
            <a:r>
              <a:rPr kumimoji="1" lang="ja-JP" altLang="en-US" dirty="0"/>
              <a:t>か月以上前から始める必要があるということを心に留めていただければと思います。</a:t>
            </a:r>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9</a:t>
            </a:fld>
            <a:endParaRPr kumimoji="1" lang="ja-JP" altLang="en-US"/>
          </a:p>
        </p:txBody>
      </p:sp>
    </p:spTree>
    <p:extLst>
      <p:ext uri="{BB962C8B-B14F-4D97-AF65-F5344CB8AC3E}">
        <p14:creationId xmlns:p14="http://schemas.microsoft.com/office/powerpoint/2010/main" val="3260229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オンラインの場合は、当日資料配布ができないこと、また、</a:t>
            </a:r>
            <a:r>
              <a:rPr kumimoji="1" lang="en-US" altLang="ja-JP" dirty="0"/>
              <a:t>Web</a:t>
            </a:r>
            <a:r>
              <a:rPr kumimoji="1" lang="ja-JP" altLang="en-US" dirty="0"/>
              <a:t>トラブルなどに備えて、当日の資料を配布しています。</a:t>
            </a:r>
            <a:endParaRPr kumimoji="1" lang="en-US" altLang="ja-JP" dirty="0"/>
          </a:p>
          <a:p>
            <a:r>
              <a:rPr kumimoji="1" lang="ja-JP" altLang="en-US" dirty="0"/>
              <a:t>当日のスケジュール、参加者名簿、講演資料などは、地域ご担当の方から配布してください。</a:t>
            </a:r>
            <a:endParaRPr kumimoji="1" lang="en-US" altLang="ja-JP" dirty="0"/>
          </a:p>
          <a:p>
            <a:endParaRPr kumimoji="1" lang="en-US" altLang="ja-JP" dirty="0"/>
          </a:p>
          <a:p>
            <a:r>
              <a:rPr kumimoji="1" lang="ja-JP" altLang="en-US" dirty="0"/>
              <a:t>会議開催の</a:t>
            </a:r>
            <a:r>
              <a:rPr kumimoji="1" lang="en-US" altLang="ja-JP" dirty="0"/>
              <a:t>URL</a:t>
            </a:r>
            <a:r>
              <a:rPr kumimoji="1" lang="ja-JP" altLang="en-US" dirty="0"/>
              <a:t>は、事務局から発信します。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10</a:t>
            </a:fld>
            <a:endParaRPr kumimoji="1" lang="ja-JP" altLang="en-US"/>
          </a:p>
        </p:txBody>
      </p:sp>
    </p:spTree>
    <p:extLst>
      <p:ext uri="{BB962C8B-B14F-4D97-AF65-F5344CB8AC3E}">
        <p14:creationId xmlns:p14="http://schemas.microsoft.com/office/powerpoint/2010/main" val="3961007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中面">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F08984D-A485-4915-B0A7-5BCEEFE9DD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2D1089-C59A-427B-A579-0CB1F99A16FD}"/>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スライド番号プレースホルダー 1">
            <a:extLst>
              <a:ext uri="{FF2B5EF4-FFF2-40B4-BE49-F238E27FC236}">
                <a16:creationId xmlns:a16="http://schemas.microsoft.com/office/drawing/2014/main" id="{71123EEA-C51F-4228-BE43-10BA55B66D77}"/>
              </a:ext>
            </a:extLst>
          </p:cNvPr>
          <p:cNvSpPr>
            <a:spLocks noGrp="1"/>
          </p:cNvSpPr>
          <p:nvPr>
            <p:ph type="sldNum" sz="quarter" idx="4"/>
          </p:nvPr>
        </p:nvSpPr>
        <p:spPr>
          <a:xfrm>
            <a:off x="9368245" y="6356350"/>
            <a:ext cx="2743200" cy="365125"/>
          </a:xfrm>
          <a:prstGeom prst="rect">
            <a:avLst/>
          </a:prstGeom>
        </p:spPr>
        <p:txBody>
          <a:bodyPr vert="horz" lIns="91440" tIns="45720" rIns="91440" bIns="45720" rtlCol="0" anchor="ctr"/>
          <a:lstStyle>
            <a:lvl1pPr algn="r">
              <a:defRPr sz="1400">
                <a:solidFill>
                  <a:schemeClr val="bg1"/>
                </a:solidFill>
              </a:defRPr>
            </a:lvl1pPr>
          </a:lstStyle>
          <a:p>
            <a:fld id="{3612078D-6C46-4FF2-9FDA-0D6F606ACC42}" type="slidenum">
              <a:rPr kumimoji="1" lang="ja-JP" altLang="en-US" smtClean="0"/>
              <a:pPr/>
              <a:t>‹#›</a:t>
            </a:fld>
            <a:endParaRPr kumimoji="1" lang="ja-JP" altLang="en-US" dirty="0"/>
          </a:p>
        </p:txBody>
      </p:sp>
    </p:spTree>
    <p:extLst>
      <p:ext uri="{BB962C8B-B14F-4D97-AF65-F5344CB8AC3E}">
        <p14:creationId xmlns:p14="http://schemas.microsoft.com/office/powerpoint/2010/main" val="3389711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面_白紙">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D01AF29-8871-420A-A70F-B459A1863047}"/>
              </a:ext>
            </a:extLst>
          </p:cNvPr>
          <p:cNvSpPr>
            <a:spLocks noGrp="1"/>
          </p:cNvSpPr>
          <p:nvPr>
            <p:ph type="sldNum" sz="quarter" idx="4"/>
          </p:nvPr>
        </p:nvSpPr>
        <p:spPr>
          <a:xfrm>
            <a:off x="9368245" y="6356350"/>
            <a:ext cx="2743200" cy="365125"/>
          </a:xfrm>
          <a:prstGeom prst="rect">
            <a:avLst/>
          </a:prstGeom>
        </p:spPr>
        <p:txBody>
          <a:bodyPr vert="horz" lIns="91440" tIns="45720" rIns="91440" bIns="45720" rtlCol="0" anchor="ctr"/>
          <a:lstStyle>
            <a:lvl1pPr algn="r">
              <a:defRPr sz="1400">
                <a:solidFill>
                  <a:schemeClr val="bg1"/>
                </a:solidFill>
              </a:defRPr>
            </a:lvl1pPr>
          </a:lstStyle>
          <a:p>
            <a:fld id="{3612078D-6C46-4FF2-9FDA-0D6F606ACC42}" type="slidenum">
              <a:rPr kumimoji="1" lang="ja-JP" altLang="en-US" smtClean="0"/>
              <a:pPr/>
              <a:t>‹#›</a:t>
            </a:fld>
            <a:endParaRPr kumimoji="1" lang="ja-JP" altLang="en-US" dirty="0"/>
          </a:p>
        </p:txBody>
      </p:sp>
    </p:spTree>
    <p:extLst>
      <p:ext uri="{BB962C8B-B14F-4D97-AF65-F5344CB8AC3E}">
        <p14:creationId xmlns:p14="http://schemas.microsoft.com/office/powerpoint/2010/main" val="3670121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610600" y="6356352"/>
            <a:ext cx="2743200" cy="365125"/>
          </a:xfrm>
          <a:prstGeom prst="rect">
            <a:avLst/>
          </a:prstGeom>
        </p:spPr>
        <p:txBody>
          <a:bodyPr/>
          <a:lstStyle/>
          <a:p>
            <a:fld id="{810314E0-A5EA-479A-A380-894A04D431A3}" type="datetime1">
              <a:rPr lang="ja-JP" altLang="en-US" smtClean="0">
                <a:solidFill>
                  <a:prstClr val="black">
                    <a:tint val="75000"/>
                  </a:prstClr>
                </a:solidFill>
              </a:rPr>
              <a:t>2023/4/11</a:t>
            </a:fld>
            <a:endParaRPr lang="ja-JP" altLang="en-US" dirty="0">
              <a:solidFill>
                <a:prstClr val="black">
                  <a:tint val="75000"/>
                </a:prstClr>
              </a:solidFill>
            </a:endParaRPr>
          </a:p>
        </p:txBody>
      </p:sp>
      <p:sp>
        <p:nvSpPr>
          <p:cNvPr id="5" name="Footer Placeholder 4"/>
          <p:cNvSpPr>
            <a:spLocks noGrp="1"/>
          </p:cNvSpPr>
          <p:nvPr>
            <p:ph type="ftr" sz="quarter" idx="11"/>
          </p:nvPr>
        </p:nvSpPr>
        <p:spPr>
          <a:xfrm>
            <a:off x="3977024" y="6348702"/>
            <a:ext cx="4114800" cy="365125"/>
          </a:xfrm>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6BEA07C-9E85-4B40-A398-BED92E96CA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10308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69D181-7E6B-4BFD-AF18-4E5A8346890B}" type="datetimeFigureOut">
              <a:rPr lang="ja-JP" altLang="en-US" smtClean="0">
                <a:solidFill>
                  <a:prstClr val="black">
                    <a:tint val="75000"/>
                  </a:prstClr>
                </a:solidFill>
              </a:rPr>
              <a:pPr/>
              <a:t>2023/4/11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77F521-C07F-44A6-BF53-F7DC83ABD5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9285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2933F0-976C-4B01-A636-C7A87CBC10A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5687A68-BD9C-472E-ACA6-0F62F5BCD6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3717182-9BAA-4342-B6B0-33D53EAC7A1D}"/>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983DCE66-6FB3-4823-9645-DC743A8EA2FE}"/>
              </a:ext>
            </a:extLst>
          </p:cNvPr>
          <p:cNvSpPr>
            <a:spLocks noGrp="1"/>
          </p:cNvSpPr>
          <p:nvPr>
            <p:ph type="ftr" sz="quarter" idx="11"/>
          </p:nvPr>
        </p:nvSpPr>
        <p:spPr/>
        <p:txBody>
          <a:bodyPr/>
          <a:lstStyle/>
          <a:p>
            <a:endParaRPr kumimoji="1" lang="ja-JP" altLang="en-US"/>
          </a:p>
        </p:txBody>
      </p:sp>
      <p:sp>
        <p:nvSpPr>
          <p:cNvPr id="7" name="スライド番号プレースホルダー 1">
            <a:extLst>
              <a:ext uri="{FF2B5EF4-FFF2-40B4-BE49-F238E27FC236}">
                <a16:creationId xmlns:a16="http://schemas.microsoft.com/office/drawing/2014/main" id="{AD3B2F65-B0D3-4531-BE86-57129CFEAAC1}"/>
              </a:ext>
            </a:extLst>
          </p:cNvPr>
          <p:cNvSpPr>
            <a:spLocks noGrp="1"/>
          </p:cNvSpPr>
          <p:nvPr>
            <p:ph type="sldNum" sz="quarter" idx="4"/>
          </p:nvPr>
        </p:nvSpPr>
        <p:spPr>
          <a:xfrm>
            <a:off x="9368245" y="6356350"/>
            <a:ext cx="2743200" cy="365125"/>
          </a:xfrm>
          <a:prstGeom prst="rect">
            <a:avLst/>
          </a:prstGeom>
        </p:spPr>
        <p:txBody>
          <a:bodyPr vert="horz" lIns="91440" tIns="45720" rIns="91440" bIns="45720" rtlCol="0" anchor="ctr"/>
          <a:lstStyle>
            <a:lvl1pPr algn="r">
              <a:defRPr sz="1400">
                <a:solidFill>
                  <a:schemeClr val="tx1"/>
                </a:solidFill>
              </a:defRPr>
            </a:lvl1pPr>
          </a:lstStyle>
          <a:p>
            <a:fld id="{3612078D-6C46-4FF2-9FDA-0D6F606ACC42}" type="slidenum">
              <a:rPr kumimoji="1" lang="ja-JP" altLang="en-US" smtClean="0"/>
              <a:pPr/>
              <a:t>‹#›</a:t>
            </a:fld>
            <a:endParaRPr kumimoji="1" lang="ja-JP" altLang="en-US" dirty="0"/>
          </a:p>
        </p:txBody>
      </p:sp>
    </p:spTree>
    <p:extLst>
      <p:ext uri="{BB962C8B-B14F-4D97-AF65-F5344CB8AC3E}">
        <p14:creationId xmlns:p14="http://schemas.microsoft.com/office/powerpoint/2010/main" val="2662873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1C686F-1947-4F47-BE92-F506C167482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E3DBF34-AB0C-4D37-8157-DC08AB5F8F1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D94DD50-B198-41F9-A733-3BF5F1F2A3B6}"/>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F0EB4130-F655-4D2F-BB22-EB567B6C5283}"/>
              </a:ext>
            </a:extLst>
          </p:cNvPr>
          <p:cNvSpPr>
            <a:spLocks noGrp="1"/>
          </p:cNvSpPr>
          <p:nvPr>
            <p:ph type="ftr" sz="quarter" idx="11"/>
          </p:nvPr>
        </p:nvSpPr>
        <p:spPr/>
        <p:txBody>
          <a:bodyPr/>
          <a:lstStyle/>
          <a:p>
            <a:endParaRPr kumimoji="1" lang="ja-JP" altLang="en-US"/>
          </a:p>
        </p:txBody>
      </p:sp>
      <p:sp>
        <p:nvSpPr>
          <p:cNvPr id="7" name="スライド番号プレースホルダー 1">
            <a:extLst>
              <a:ext uri="{FF2B5EF4-FFF2-40B4-BE49-F238E27FC236}">
                <a16:creationId xmlns:a16="http://schemas.microsoft.com/office/drawing/2014/main" id="{33E34710-2BAA-4819-AC88-76DBE7E754FD}"/>
              </a:ext>
            </a:extLst>
          </p:cNvPr>
          <p:cNvSpPr>
            <a:spLocks noGrp="1"/>
          </p:cNvSpPr>
          <p:nvPr>
            <p:ph type="sldNum" sz="quarter" idx="4"/>
          </p:nvPr>
        </p:nvSpPr>
        <p:spPr>
          <a:xfrm>
            <a:off x="9368245" y="6356350"/>
            <a:ext cx="2743200" cy="365125"/>
          </a:xfrm>
          <a:prstGeom prst="rect">
            <a:avLst/>
          </a:prstGeom>
        </p:spPr>
        <p:txBody>
          <a:bodyPr vert="horz" lIns="91440" tIns="45720" rIns="91440" bIns="45720" rtlCol="0" anchor="ctr"/>
          <a:lstStyle>
            <a:lvl1pPr algn="r">
              <a:defRPr sz="1400">
                <a:solidFill>
                  <a:schemeClr val="tx1"/>
                </a:solidFill>
              </a:defRPr>
            </a:lvl1pPr>
          </a:lstStyle>
          <a:p>
            <a:fld id="{3612078D-6C46-4FF2-9FDA-0D6F606ACC42}" type="slidenum">
              <a:rPr kumimoji="1" lang="ja-JP" altLang="en-US" smtClean="0"/>
              <a:pPr/>
              <a:t>‹#›</a:t>
            </a:fld>
            <a:endParaRPr kumimoji="1" lang="ja-JP" altLang="en-US" dirty="0"/>
          </a:p>
        </p:txBody>
      </p:sp>
    </p:spTree>
    <p:extLst>
      <p:ext uri="{BB962C8B-B14F-4D97-AF65-F5344CB8AC3E}">
        <p14:creationId xmlns:p14="http://schemas.microsoft.com/office/powerpoint/2010/main" val="775344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DD3B88-B18D-4B65-BD06-9EBD0CF8544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10C963C-DAA1-4C9E-ABD6-21A670F7B8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A5BD187-21CF-4F8E-A16B-7BDF0F9E230C}"/>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E30B13E6-7515-43E2-9F97-C486BA6086CC}"/>
              </a:ext>
            </a:extLst>
          </p:cNvPr>
          <p:cNvSpPr>
            <a:spLocks noGrp="1"/>
          </p:cNvSpPr>
          <p:nvPr>
            <p:ph type="ftr" sz="quarter" idx="11"/>
          </p:nvPr>
        </p:nvSpPr>
        <p:spPr/>
        <p:txBody>
          <a:bodyPr/>
          <a:lstStyle/>
          <a:p>
            <a:endParaRPr kumimoji="1" lang="ja-JP" altLang="en-US"/>
          </a:p>
        </p:txBody>
      </p:sp>
      <p:sp>
        <p:nvSpPr>
          <p:cNvPr id="7" name="スライド番号プレースホルダー 1">
            <a:extLst>
              <a:ext uri="{FF2B5EF4-FFF2-40B4-BE49-F238E27FC236}">
                <a16:creationId xmlns:a16="http://schemas.microsoft.com/office/drawing/2014/main" id="{B4382DDF-3888-4C60-9A3E-F27B483717A0}"/>
              </a:ext>
            </a:extLst>
          </p:cNvPr>
          <p:cNvSpPr>
            <a:spLocks noGrp="1"/>
          </p:cNvSpPr>
          <p:nvPr>
            <p:ph type="sldNum" sz="quarter" idx="4"/>
          </p:nvPr>
        </p:nvSpPr>
        <p:spPr>
          <a:xfrm>
            <a:off x="9368245" y="6356350"/>
            <a:ext cx="2743200" cy="365125"/>
          </a:xfrm>
          <a:prstGeom prst="rect">
            <a:avLst/>
          </a:prstGeom>
        </p:spPr>
        <p:txBody>
          <a:bodyPr vert="horz" lIns="91440" tIns="45720" rIns="91440" bIns="45720" rtlCol="0" anchor="ctr"/>
          <a:lstStyle>
            <a:lvl1pPr algn="r">
              <a:defRPr sz="1400">
                <a:solidFill>
                  <a:schemeClr val="tx1"/>
                </a:solidFill>
              </a:defRPr>
            </a:lvl1pPr>
          </a:lstStyle>
          <a:p>
            <a:fld id="{3612078D-6C46-4FF2-9FDA-0D6F606ACC42}" type="slidenum">
              <a:rPr kumimoji="1" lang="ja-JP" altLang="en-US" smtClean="0"/>
              <a:pPr/>
              <a:t>‹#›</a:t>
            </a:fld>
            <a:endParaRPr kumimoji="1" lang="ja-JP" altLang="en-US" dirty="0"/>
          </a:p>
        </p:txBody>
      </p:sp>
    </p:spTree>
    <p:extLst>
      <p:ext uri="{BB962C8B-B14F-4D97-AF65-F5344CB8AC3E}">
        <p14:creationId xmlns:p14="http://schemas.microsoft.com/office/powerpoint/2010/main" val="797577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501136-1E1A-4C31-BA7D-0B710D9F9B4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C67BA38-119F-4631-AB10-3C2FE41CF0CD}"/>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2FB324E5-472A-4307-BC3A-3B1164030C86}"/>
              </a:ext>
            </a:extLst>
          </p:cNvPr>
          <p:cNvSpPr>
            <a:spLocks noGrp="1"/>
          </p:cNvSpPr>
          <p:nvPr>
            <p:ph type="ftr" sz="quarter" idx="11"/>
          </p:nvPr>
        </p:nvSpPr>
        <p:spPr/>
        <p:txBody>
          <a:bodyPr/>
          <a:lstStyle/>
          <a:p>
            <a:endParaRPr kumimoji="1" lang="ja-JP" altLang="en-US"/>
          </a:p>
        </p:txBody>
      </p:sp>
      <p:sp>
        <p:nvSpPr>
          <p:cNvPr id="6" name="スライド番号プレースホルダー 1">
            <a:extLst>
              <a:ext uri="{FF2B5EF4-FFF2-40B4-BE49-F238E27FC236}">
                <a16:creationId xmlns:a16="http://schemas.microsoft.com/office/drawing/2014/main" id="{FD62C2FD-F3EC-47EE-B9F6-CAF8EA997FDE}"/>
              </a:ext>
            </a:extLst>
          </p:cNvPr>
          <p:cNvSpPr>
            <a:spLocks noGrp="1"/>
          </p:cNvSpPr>
          <p:nvPr>
            <p:ph type="sldNum" sz="quarter" idx="4"/>
          </p:nvPr>
        </p:nvSpPr>
        <p:spPr>
          <a:xfrm>
            <a:off x="9368245" y="6356350"/>
            <a:ext cx="2743200" cy="365125"/>
          </a:xfrm>
          <a:prstGeom prst="rect">
            <a:avLst/>
          </a:prstGeom>
        </p:spPr>
        <p:txBody>
          <a:bodyPr vert="horz" lIns="91440" tIns="45720" rIns="91440" bIns="45720" rtlCol="0" anchor="ctr"/>
          <a:lstStyle>
            <a:lvl1pPr algn="r">
              <a:defRPr sz="1400">
                <a:solidFill>
                  <a:schemeClr val="tx1"/>
                </a:solidFill>
              </a:defRPr>
            </a:lvl1pPr>
          </a:lstStyle>
          <a:p>
            <a:fld id="{3612078D-6C46-4FF2-9FDA-0D6F606ACC42}" type="slidenum">
              <a:rPr kumimoji="1" lang="ja-JP" altLang="en-US" smtClean="0"/>
              <a:pPr/>
              <a:t>‹#›</a:t>
            </a:fld>
            <a:endParaRPr kumimoji="1" lang="ja-JP" altLang="en-US" dirty="0"/>
          </a:p>
        </p:txBody>
      </p:sp>
    </p:spTree>
    <p:extLst>
      <p:ext uri="{BB962C8B-B14F-4D97-AF65-F5344CB8AC3E}">
        <p14:creationId xmlns:p14="http://schemas.microsoft.com/office/powerpoint/2010/main" val="3604658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4A031C7-5F49-472F-9AA5-752224F5236D}"/>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91931C5A-DD52-45DF-92A6-1DC562B510DC}"/>
              </a:ext>
            </a:extLst>
          </p:cNvPr>
          <p:cNvSpPr>
            <a:spLocks noGrp="1"/>
          </p:cNvSpPr>
          <p:nvPr>
            <p:ph type="ftr" sz="quarter" idx="11"/>
          </p:nvPr>
        </p:nvSpPr>
        <p:spPr/>
        <p:txBody>
          <a:bodyPr/>
          <a:lstStyle/>
          <a:p>
            <a:endParaRPr kumimoji="1" lang="ja-JP" altLang="en-US"/>
          </a:p>
        </p:txBody>
      </p:sp>
      <p:sp>
        <p:nvSpPr>
          <p:cNvPr id="5" name="スライド番号プレースホルダー 1">
            <a:extLst>
              <a:ext uri="{FF2B5EF4-FFF2-40B4-BE49-F238E27FC236}">
                <a16:creationId xmlns:a16="http://schemas.microsoft.com/office/drawing/2014/main" id="{370DBD0B-D175-4AB5-8E55-047C41F87DCB}"/>
              </a:ext>
            </a:extLst>
          </p:cNvPr>
          <p:cNvSpPr>
            <a:spLocks noGrp="1"/>
          </p:cNvSpPr>
          <p:nvPr>
            <p:ph type="sldNum" sz="quarter" idx="4"/>
          </p:nvPr>
        </p:nvSpPr>
        <p:spPr>
          <a:xfrm>
            <a:off x="9368245" y="6356350"/>
            <a:ext cx="2743200" cy="365125"/>
          </a:xfrm>
          <a:prstGeom prst="rect">
            <a:avLst/>
          </a:prstGeom>
        </p:spPr>
        <p:txBody>
          <a:bodyPr vert="horz" lIns="91440" tIns="45720" rIns="91440" bIns="45720" rtlCol="0" anchor="ctr"/>
          <a:lstStyle>
            <a:lvl1pPr algn="r">
              <a:defRPr sz="1400">
                <a:solidFill>
                  <a:schemeClr val="tx1"/>
                </a:solidFill>
              </a:defRPr>
            </a:lvl1pPr>
          </a:lstStyle>
          <a:p>
            <a:fld id="{3612078D-6C46-4FF2-9FDA-0D6F606ACC42}" type="slidenum">
              <a:rPr kumimoji="1" lang="ja-JP" altLang="en-US" smtClean="0"/>
              <a:pPr/>
              <a:t>‹#›</a:t>
            </a:fld>
            <a:endParaRPr kumimoji="1" lang="ja-JP" altLang="en-US" dirty="0"/>
          </a:p>
        </p:txBody>
      </p:sp>
    </p:spTree>
    <p:extLst>
      <p:ext uri="{BB962C8B-B14F-4D97-AF65-F5344CB8AC3E}">
        <p14:creationId xmlns:p14="http://schemas.microsoft.com/office/powerpoint/2010/main" val="2208727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fizer_PPTテンプレート-02.png" descr="Pfizer_PPTテンプレート-02.png"/>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0" y="0"/>
            <a:ext cx="12192000" cy="6856287"/>
          </a:xfrm>
          <a:prstGeom prst="rect">
            <a:avLst/>
          </a:prstGeom>
          <a:ln w="12700">
            <a:miter lim="400000"/>
          </a:ln>
        </p:spPr>
      </p:pic>
      <p:pic>
        <p:nvPicPr>
          <p:cNvPr id="8" name="V.png" descr="V.png"/>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508000" y="6235700"/>
            <a:ext cx="1532586" cy="431800"/>
          </a:xfrm>
          <a:prstGeom prst="rect">
            <a:avLst/>
          </a:prstGeom>
          <a:ln w="12700">
            <a:miter lim="400000"/>
          </a:ln>
        </p:spPr>
      </p:pic>
      <p:pic>
        <p:nvPicPr>
          <p:cNvPr id="9" name="2018_2ws.png" descr="2018_2ws.png"/>
          <p:cNvPicPr>
            <a:picLocks noChangeAspect="1"/>
          </p:cNvPicPr>
          <p:nvPr userDrawn="1"/>
        </p:nvPicPr>
        <p:blipFill>
          <a:blip r:embed="rId8" cstate="print">
            <a:extLst>
              <a:ext uri="{28A0092B-C50C-407E-A947-70E740481C1C}">
                <a14:useLocalDpi xmlns:a14="http://schemas.microsoft.com/office/drawing/2010/main"/>
              </a:ext>
            </a:extLst>
          </a:blip>
          <a:stretch>
            <a:fillRect/>
          </a:stretch>
        </p:blipFill>
        <p:spPr>
          <a:xfrm>
            <a:off x="10541000" y="5486400"/>
            <a:ext cx="1166692" cy="1206500"/>
          </a:xfrm>
          <a:prstGeom prst="rect">
            <a:avLst/>
          </a:prstGeom>
          <a:ln w="12700">
            <a:miter lim="400000"/>
          </a:ln>
        </p:spPr>
      </p:pic>
      <p:sp>
        <p:nvSpPr>
          <p:cNvPr id="5" name="スライド番号プレースホルダー 1">
            <a:extLst>
              <a:ext uri="{FF2B5EF4-FFF2-40B4-BE49-F238E27FC236}">
                <a16:creationId xmlns:a16="http://schemas.microsoft.com/office/drawing/2014/main" id="{AD63CD5E-F750-4853-B52A-E8EEBD7E1137}"/>
              </a:ext>
            </a:extLst>
          </p:cNvPr>
          <p:cNvSpPr>
            <a:spLocks noGrp="1"/>
          </p:cNvSpPr>
          <p:nvPr>
            <p:ph type="sldNum" sz="quarter" idx="4"/>
          </p:nvPr>
        </p:nvSpPr>
        <p:spPr>
          <a:xfrm>
            <a:off x="9368245" y="6356350"/>
            <a:ext cx="2743200" cy="365125"/>
          </a:xfrm>
          <a:prstGeom prst="rect">
            <a:avLst/>
          </a:prstGeom>
        </p:spPr>
        <p:txBody>
          <a:bodyPr vert="horz" lIns="91440" tIns="45720" rIns="91440" bIns="45720" rtlCol="0" anchor="ctr"/>
          <a:lstStyle>
            <a:lvl1pPr algn="r">
              <a:defRPr sz="1400">
                <a:solidFill>
                  <a:schemeClr val="bg1"/>
                </a:solidFill>
              </a:defRPr>
            </a:lvl1pPr>
          </a:lstStyle>
          <a:p>
            <a:fld id="{3612078D-6C46-4FF2-9FDA-0D6F606ACC42}" type="slidenum">
              <a:rPr kumimoji="1" lang="ja-JP" altLang="en-US" smtClean="0"/>
              <a:pPr/>
              <a:t>‹#›</a:t>
            </a:fld>
            <a:endParaRPr kumimoji="1" lang="ja-JP" altLang="en-US" dirty="0"/>
          </a:p>
        </p:txBody>
      </p:sp>
    </p:spTree>
    <p:extLst>
      <p:ext uri="{BB962C8B-B14F-4D97-AF65-F5344CB8AC3E}">
        <p14:creationId xmlns:p14="http://schemas.microsoft.com/office/powerpoint/2010/main" val="2894254064"/>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9" r:id="rId3"/>
    <p:sldLayoutId id="2147483660" r:id="rId4"/>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6E65873-FF74-4B04-A89B-15984A82E8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01FBEA-903F-4B17-A9D1-AEFD3657D1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B00A705-315B-4BC0-B853-CBAA01EF7F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8FFB75C7-85D7-41EA-87F7-28E6059E8D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8" name="スライド番号プレースホルダー 1">
            <a:extLst>
              <a:ext uri="{FF2B5EF4-FFF2-40B4-BE49-F238E27FC236}">
                <a16:creationId xmlns:a16="http://schemas.microsoft.com/office/drawing/2014/main" id="{5F8F85D0-A558-450A-8112-5FEEEAF57D4D}"/>
              </a:ext>
            </a:extLst>
          </p:cNvPr>
          <p:cNvSpPr>
            <a:spLocks noGrp="1"/>
          </p:cNvSpPr>
          <p:nvPr>
            <p:ph type="sldNum" sz="quarter" idx="4"/>
          </p:nvPr>
        </p:nvSpPr>
        <p:spPr>
          <a:xfrm>
            <a:off x="9368245" y="6356350"/>
            <a:ext cx="2743200" cy="365125"/>
          </a:xfrm>
          <a:prstGeom prst="rect">
            <a:avLst/>
          </a:prstGeom>
        </p:spPr>
        <p:txBody>
          <a:bodyPr vert="horz" lIns="91440" tIns="45720" rIns="91440" bIns="45720" rtlCol="0" anchor="ctr"/>
          <a:lstStyle>
            <a:lvl1pPr algn="r">
              <a:defRPr sz="1400">
                <a:solidFill>
                  <a:schemeClr val="tx1"/>
                </a:solidFill>
              </a:defRPr>
            </a:lvl1pPr>
          </a:lstStyle>
          <a:p>
            <a:fld id="{3612078D-6C46-4FF2-9FDA-0D6F606ACC42}" type="slidenum">
              <a:rPr kumimoji="1" lang="ja-JP" altLang="en-US" smtClean="0"/>
              <a:pPr/>
              <a:t>‹#›</a:t>
            </a:fld>
            <a:endParaRPr kumimoji="1" lang="ja-JP" altLang="en-US" dirty="0"/>
          </a:p>
        </p:txBody>
      </p:sp>
    </p:spTree>
    <p:extLst>
      <p:ext uri="{BB962C8B-B14F-4D97-AF65-F5344CB8AC3E}">
        <p14:creationId xmlns:p14="http://schemas.microsoft.com/office/powerpoint/2010/main" val="206109986"/>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mailto:info@vho-net.org"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mailto:chikako.kijima@vho-net.org" TargetMode="External"/><Relationship Id="rId5" Type="http://schemas.openxmlformats.org/officeDocument/2006/relationships/hyperlink" Target="mailto:chikako.kijima@pfizer.com" TargetMode="External"/><Relationship Id="rId4" Type="http://schemas.openxmlformats.org/officeDocument/2006/relationships/hyperlink" Target="mailto:fumiko.kamura@vho-net.org"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vho-net.org/2019/01/08/kaiin-download180129/"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98174" y="1823543"/>
            <a:ext cx="7118252" cy="1446550"/>
          </a:xfrm>
          <a:prstGeom prst="rect">
            <a:avLst/>
          </a:prstGeom>
        </p:spPr>
        <p:txBody>
          <a:bodyPr wrap="square">
            <a:spAutoFit/>
          </a:bodyPr>
          <a:lstStyle/>
          <a:p>
            <a:pPr algn="ctr">
              <a:defRPr/>
            </a:pPr>
            <a:r>
              <a:rPr lang="ja-JP" altLang="en-US" sz="4400" b="1" dirty="0">
                <a:solidFill>
                  <a:srgbClr val="000099"/>
                </a:solidFill>
                <a:latin typeface="Meiryo UI" panose="020B0604030504040204" pitchFamily="50" charset="-128"/>
                <a:ea typeface="Meiryo UI" panose="020B0604030504040204" pitchFamily="50" charset="-128"/>
              </a:rPr>
              <a:t>運営委員会・</a:t>
            </a:r>
            <a:r>
              <a:rPr kumimoji="1" lang="ja-JP" altLang="en-US" sz="4400" b="1" kern="1200" dirty="0">
                <a:solidFill>
                  <a:srgbClr val="000099"/>
                </a:solidFill>
                <a:latin typeface="Meiryo UI" panose="020B0604030504040204" pitchFamily="50" charset="-128"/>
                <a:ea typeface="Meiryo UI" panose="020B0604030504040204" pitchFamily="50" charset="-128"/>
              </a:rPr>
              <a:t>地域学習会</a:t>
            </a:r>
            <a:endParaRPr kumimoji="1" lang="en-US" altLang="ja-JP" sz="4400" b="1" kern="1200" dirty="0">
              <a:solidFill>
                <a:srgbClr val="000099"/>
              </a:solidFill>
              <a:latin typeface="Meiryo UI" panose="020B0604030504040204" pitchFamily="50" charset="-128"/>
              <a:ea typeface="Meiryo UI" panose="020B0604030504040204" pitchFamily="50" charset="-128"/>
            </a:endParaRPr>
          </a:p>
          <a:p>
            <a:pPr algn="ctr">
              <a:defRPr/>
            </a:pPr>
            <a:r>
              <a:rPr kumimoji="1" lang="ja-JP" altLang="en-US" sz="4400" b="1" kern="1200" dirty="0">
                <a:solidFill>
                  <a:srgbClr val="000099"/>
                </a:solidFill>
                <a:latin typeface="Meiryo UI" panose="020B0604030504040204" pitchFamily="50" charset="-128"/>
                <a:ea typeface="Meiryo UI" panose="020B0604030504040204" pitchFamily="50" charset="-128"/>
              </a:rPr>
              <a:t>開催の手順</a:t>
            </a:r>
          </a:p>
        </p:txBody>
      </p:sp>
      <p:sp>
        <p:nvSpPr>
          <p:cNvPr id="5" name="字幕 4">
            <a:extLst>
              <a:ext uri="{FF2B5EF4-FFF2-40B4-BE49-F238E27FC236}">
                <a16:creationId xmlns:a16="http://schemas.microsoft.com/office/drawing/2014/main" id="{43AB760B-A99F-427A-AEC4-7C5A846AE90D}"/>
              </a:ext>
            </a:extLst>
          </p:cNvPr>
          <p:cNvSpPr>
            <a:spLocks noGrp="1"/>
          </p:cNvSpPr>
          <p:nvPr>
            <p:ph type="subTitle" idx="1"/>
          </p:nvPr>
        </p:nvSpPr>
        <p:spPr>
          <a:xfrm>
            <a:off x="2984673" y="5755224"/>
            <a:ext cx="6858000" cy="607868"/>
          </a:xfrm>
        </p:spPr>
        <p:txBody>
          <a:bodyPr/>
          <a:lstStyle/>
          <a:p>
            <a:pPr algn="r"/>
            <a:r>
              <a:rPr lang="ja-JP" altLang="en-US" sz="2000" dirty="0">
                <a:latin typeface="+mn-ea"/>
              </a:rPr>
              <a:t>一般社団法人 ヘルスケア関連団体ネットワーキングの会</a:t>
            </a:r>
            <a:endParaRPr lang="en-US" altLang="ja-JP" sz="2000" dirty="0">
              <a:latin typeface="+mn-ea"/>
            </a:endParaRPr>
          </a:p>
        </p:txBody>
      </p:sp>
    </p:spTree>
    <p:extLst>
      <p:ext uri="{BB962C8B-B14F-4D97-AF65-F5344CB8AC3E}">
        <p14:creationId xmlns:p14="http://schemas.microsoft.com/office/powerpoint/2010/main" val="1033285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04977" y="1572826"/>
            <a:ext cx="8206936" cy="4523173"/>
          </a:xfrm>
        </p:spPr>
        <p:txBody>
          <a:bodyPr>
            <a:noAutofit/>
          </a:bodyPr>
          <a:lstStyle/>
          <a:p>
            <a:pPr marL="0" indent="0">
              <a:buNone/>
            </a:pPr>
            <a:r>
              <a:rPr lang="ja-JP" altLang="en-US" sz="2400" dirty="0">
                <a:solidFill>
                  <a:srgbClr val="0000FF"/>
                </a:solidFill>
                <a:latin typeface="Meiryo UI" panose="020B0604030504040204" pitchFamily="50" charset="-128"/>
                <a:ea typeface="Meiryo UI" panose="020B0604030504040204" pitchFamily="50" charset="-128"/>
              </a:rPr>
              <a:t>（８）開催直前（オンラインの場合）</a:t>
            </a:r>
            <a:endParaRPr lang="en-US" altLang="ja-JP" sz="2400"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400" dirty="0">
                <a:solidFill>
                  <a:srgbClr val="0000FF"/>
                </a:solidFill>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・当日の共有資料を参加者に送信する</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スケジュール、参加者名簿、講演資料等</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・会議</a:t>
            </a:r>
            <a:r>
              <a:rPr lang="en-US" altLang="ja-JP" sz="2400" dirty="0">
                <a:latin typeface="Meiryo UI" panose="020B0604030504040204" pitchFamily="50" charset="-128"/>
                <a:ea typeface="Meiryo UI" panose="020B0604030504040204" pitchFamily="50" charset="-128"/>
              </a:rPr>
              <a:t>URL</a:t>
            </a:r>
            <a:r>
              <a:rPr lang="ja-JP" altLang="en-US" sz="2400" dirty="0">
                <a:latin typeface="Meiryo UI" panose="020B0604030504040204" pitchFamily="50" charset="-128"/>
                <a:ea typeface="Meiryo UI" panose="020B0604030504040204" pitchFamily="50" charset="-128"/>
              </a:rPr>
              <a:t>は事務局が発信する（</a:t>
            </a:r>
            <a:r>
              <a:rPr lang="en-US" altLang="ja-JP" sz="2400" dirty="0">
                <a:latin typeface="Meiryo UI" panose="020B0604030504040204" pitchFamily="50" charset="-128"/>
                <a:ea typeface="Meiryo UI" panose="020B0604030504040204" pitchFamily="50" charset="-128"/>
              </a:rPr>
              <a:t>Zoom)</a:t>
            </a:r>
          </a:p>
          <a:p>
            <a:pPr marL="0" indent="0">
              <a:buNone/>
            </a:pPr>
            <a:r>
              <a:rPr lang="ja-JP" altLang="en-US" sz="2400" dirty="0">
                <a:latin typeface="Meiryo UI" panose="020B0604030504040204" pitchFamily="50" charset="-128"/>
                <a:ea typeface="Meiryo UI" panose="020B0604030504040204" pitchFamily="50" charset="-128"/>
              </a:rPr>
              <a:t>　</a:t>
            </a:r>
            <a:endParaRPr lang="en-US" altLang="ja-JP" sz="2400"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400" dirty="0">
                <a:solidFill>
                  <a:srgbClr val="0000FF"/>
                </a:solidFill>
                <a:latin typeface="Meiryo UI" panose="020B0604030504040204" pitchFamily="50" charset="-128"/>
                <a:ea typeface="Meiryo UI" panose="020B0604030504040204" pitchFamily="50" charset="-128"/>
              </a:rPr>
              <a:t>（９）学習会開催後　</a:t>
            </a:r>
            <a:endParaRPr lang="en-US" altLang="ja-JP" sz="2000" dirty="0">
              <a:solidFill>
                <a:srgbClr val="FF0066"/>
              </a:solidFill>
              <a:latin typeface="Meiryo UI" panose="020B0604030504040204" pitchFamily="50" charset="-128"/>
              <a:ea typeface="Meiryo UI" panose="020B0604030504040204" pitchFamily="50" charset="-128"/>
            </a:endParaRPr>
          </a:p>
          <a:p>
            <a:pPr marL="0" indent="0">
              <a:buNone/>
            </a:pPr>
            <a:r>
              <a:rPr lang="en-US" altLang="ja-JP" sz="2000" dirty="0">
                <a:solidFill>
                  <a:srgbClr val="0000FF"/>
                </a:solidFill>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ja-JP" altLang="en-US" sz="2400" u="sng" dirty="0">
                <a:solidFill>
                  <a:srgbClr val="CC0099"/>
                </a:solidFill>
                <a:latin typeface="Meiryo UI" panose="020B0604030504040204" pitchFamily="50" charset="-128"/>
                <a:ea typeface="Meiryo UI" panose="020B0604030504040204" pitchFamily="50" charset="-128"/>
              </a:rPr>
              <a:t>２週間以内</a:t>
            </a:r>
            <a:r>
              <a:rPr lang="ja-JP" altLang="en-US" sz="2400" dirty="0">
                <a:latin typeface="Meiryo UI" panose="020B0604030504040204" pitchFamily="50" charset="-128"/>
                <a:ea typeface="Meiryo UI" panose="020B0604030504040204" pitchFamily="50" charset="-128"/>
              </a:rPr>
              <a:t>に１～３を事務局へ提出する</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rPr>
              <a:t>1. </a:t>
            </a:r>
            <a:r>
              <a:rPr lang="ja-JP" altLang="en-US" sz="2400" dirty="0">
                <a:latin typeface="Meiryo UI" panose="020B0604030504040204" pitchFamily="50" charset="-128"/>
                <a:ea typeface="Meiryo UI" panose="020B0604030504040204" pitchFamily="50" charset="-128"/>
              </a:rPr>
              <a:t>実際に参加した「参加者名簿」</a:t>
            </a:r>
            <a:endParaRPr lang="en-US" altLang="ja-JP" sz="2400" dirty="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      2. </a:t>
            </a:r>
            <a:r>
              <a:rPr lang="ja-JP" altLang="en-US" sz="2400" dirty="0">
                <a:latin typeface="Meiryo UI" panose="020B0604030504040204" pitchFamily="50" charset="-128"/>
                <a:ea typeface="Meiryo UI" panose="020B0604030504040204" pitchFamily="50" charset="-128"/>
              </a:rPr>
              <a:t>「議事録」</a:t>
            </a:r>
            <a:endParaRPr lang="en-US" altLang="ja-JP" sz="2400" dirty="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      3. </a:t>
            </a:r>
            <a:r>
              <a:rPr lang="ja-JP" altLang="en-US" sz="2400" dirty="0">
                <a:latin typeface="Meiryo UI" panose="020B0604030504040204" pitchFamily="50" charset="-128"/>
                <a:ea typeface="Meiryo UI" panose="020B0604030504040204" pitchFamily="50" charset="-128"/>
              </a:rPr>
              <a:t>「会議費の請求」</a:t>
            </a:r>
            <a:endParaRPr lang="en-US" altLang="ja-JP" sz="24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10</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7" name="タイトル 1"/>
          <p:cNvSpPr>
            <a:spLocks noGrp="1"/>
          </p:cNvSpPr>
          <p:nvPr>
            <p:ph type="title"/>
          </p:nvPr>
        </p:nvSpPr>
        <p:spPr>
          <a:xfrm>
            <a:off x="1138645" y="605910"/>
            <a:ext cx="8229600" cy="966917"/>
          </a:xfrm>
        </p:spPr>
        <p:txBody>
          <a:bodyPr>
            <a:noAutofit/>
          </a:bodyPr>
          <a:lstStyle/>
          <a:p>
            <a:pPr algn="l"/>
            <a:r>
              <a:rPr lang="en-US" altLang="ja-JP" sz="3200" b="1" dirty="0">
                <a:latin typeface="Meiryo UI" panose="020B0604030504040204" pitchFamily="50" charset="-128"/>
                <a:ea typeface="Meiryo UI" panose="020B0604030504040204" pitchFamily="50" charset="-128"/>
              </a:rPr>
              <a:t>9</a:t>
            </a:r>
            <a:r>
              <a:rPr lang="ja-JP" altLang="en-US" sz="3200" b="1" dirty="0">
                <a:latin typeface="Meiryo UI" panose="020B0604030504040204" pitchFamily="50" charset="-128"/>
                <a:ea typeface="Meiryo UI" panose="020B0604030504040204" pitchFamily="50" charset="-128"/>
              </a:rPr>
              <a:t>．地域学習会　開催直前と開催後　</a:t>
            </a:r>
          </a:p>
        </p:txBody>
      </p:sp>
    </p:spTree>
    <p:extLst>
      <p:ext uri="{BB962C8B-B14F-4D97-AF65-F5344CB8AC3E}">
        <p14:creationId xmlns:p14="http://schemas.microsoft.com/office/powerpoint/2010/main" val="194918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608739" y="1548946"/>
            <a:ext cx="9242938" cy="4978400"/>
          </a:xfrm>
        </p:spPr>
        <p:txBody>
          <a:bodyPr>
            <a:normAutofit fontScale="55000" lnSpcReduction="20000"/>
          </a:bodyPr>
          <a:lstStyle/>
          <a:p>
            <a:r>
              <a:rPr lang="ja-JP" altLang="en-US" sz="3600" dirty="0">
                <a:latin typeface="Meiryo UI" panose="020B0604030504040204" pitchFamily="50" charset="-128"/>
                <a:ea typeface="Meiryo UI" panose="020B0604030504040204" pitchFamily="50" charset="-128"/>
              </a:rPr>
              <a:t>メールの</a:t>
            </a:r>
            <a:r>
              <a:rPr lang="ja-JP" altLang="en-US" sz="3600" dirty="0">
                <a:solidFill>
                  <a:srgbClr val="FF00FF"/>
                </a:solidFill>
                <a:latin typeface="Meiryo UI" panose="020B0604030504040204" pitchFamily="50" charset="-128"/>
                <a:ea typeface="Meiryo UI" panose="020B0604030504040204" pitchFamily="50" charset="-128"/>
              </a:rPr>
              <a:t>タイトルで要点を</a:t>
            </a:r>
            <a:r>
              <a:rPr lang="ja-JP" altLang="en-US" sz="3600" dirty="0">
                <a:latin typeface="Meiryo UI" panose="020B0604030504040204" pitchFamily="50" charset="-128"/>
                <a:ea typeface="Meiryo UI" panose="020B0604030504040204" pitchFamily="50" charset="-128"/>
              </a:rPr>
              <a:t>伝える</a:t>
            </a:r>
            <a:endParaRPr lang="en-US" altLang="ja-JP" sz="3600" dirty="0">
              <a:latin typeface="Meiryo UI" panose="020B0604030504040204" pitchFamily="50" charset="-128"/>
              <a:ea typeface="Meiryo UI" panose="020B0604030504040204" pitchFamily="50" charset="-128"/>
            </a:endParaRPr>
          </a:p>
          <a:p>
            <a:pPr marL="0" indent="0">
              <a:buNone/>
            </a:pPr>
            <a:r>
              <a:rPr lang="ja-JP" altLang="en-US" sz="3600" dirty="0">
                <a:latin typeface="Meiryo UI" panose="020B0604030504040204" pitchFamily="50" charset="-128"/>
                <a:ea typeface="Meiryo UI" panose="020B0604030504040204" pitchFamily="50" charset="-128"/>
              </a:rPr>
              <a:t>　　「お願い」「要返信」「締切〇</a:t>
            </a:r>
            <a:r>
              <a:rPr lang="en-US" altLang="ja-JP" sz="3600" dirty="0">
                <a:latin typeface="Meiryo UI" panose="020B0604030504040204" pitchFamily="50" charset="-128"/>
                <a:ea typeface="Meiryo UI" panose="020B0604030504040204" pitchFamily="50" charset="-128"/>
              </a:rPr>
              <a:t>/</a:t>
            </a:r>
            <a:r>
              <a:rPr lang="ja-JP" altLang="en-US" sz="3600" dirty="0">
                <a:latin typeface="Meiryo UI" panose="020B0604030504040204" pitchFamily="50" charset="-128"/>
                <a:ea typeface="Meiryo UI" panose="020B0604030504040204" pitchFamily="50" charset="-128"/>
              </a:rPr>
              <a:t>〇」・・など入れると分かりやすい</a:t>
            </a:r>
            <a:endParaRPr lang="en-US" altLang="ja-JP" sz="3600" dirty="0">
              <a:latin typeface="Meiryo UI" panose="020B0604030504040204" pitchFamily="50" charset="-128"/>
              <a:ea typeface="Meiryo UI" panose="020B0604030504040204" pitchFamily="50" charset="-128"/>
            </a:endParaRPr>
          </a:p>
          <a:p>
            <a:pPr marL="0" indent="0">
              <a:buNone/>
            </a:pPr>
            <a:r>
              <a:rPr lang="ja-JP" altLang="en-US" sz="3600" dirty="0">
                <a:latin typeface="Meiryo UI" panose="020B0604030504040204" pitchFamily="50" charset="-128"/>
                <a:ea typeface="Meiryo UI" panose="020B0604030504040204" pitchFamily="50" charset="-128"/>
              </a:rPr>
              <a:t>　　タイトルの件名が内容と合わない場合は、新しく作成する。</a:t>
            </a:r>
            <a:endParaRPr lang="en-US" altLang="ja-JP" sz="3600" dirty="0">
              <a:latin typeface="Meiryo UI" panose="020B0604030504040204" pitchFamily="50" charset="-128"/>
              <a:ea typeface="Meiryo UI" panose="020B0604030504040204" pitchFamily="50" charset="-128"/>
            </a:endParaRPr>
          </a:p>
          <a:p>
            <a:pPr marL="0" indent="0">
              <a:buNone/>
            </a:pPr>
            <a:endParaRPr lang="en-US" altLang="ja-JP" sz="3600" dirty="0">
              <a:solidFill>
                <a:srgbClr val="FF00FF"/>
              </a:solidFill>
              <a:latin typeface="Meiryo UI" panose="020B0604030504040204" pitchFamily="50" charset="-128"/>
              <a:ea typeface="Meiryo UI" panose="020B0604030504040204" pitchFamily="50" charset="-128"/>
            </a:endParaRPr>
          </a:p>
          <a:p>
            <a:r>
              <a:rPr lang="ja-JP" altLang="en-US" sz="3600" dirty="0">
                <a:latin typeface="Meiryo UI" panose="020B0604030504040204" pitchFamily="50" charset="-128"/>
                <a:ea typeface="Meiryo UI" panose="020B0604030504040204" pitchFamily="50" charset="-128"/>
              </a:rPr>
              <a:t>本文に</a:t>
            </a:r>
            <a:r>
              <a:rPr lang="ja-JP" altLang="en-US" sz="3600" dirty="0">
                <a:solidFill>
                  <a:srgbClr val="FF00FF"/>
                </a:solidFill>
                <a:latin typeface="Meiryo UI" panose="020B0604030504040204" pitchFamily="50" charset="-128"/>
                <a:ea typeface="Meiryo UI" panose="020B0604030504040204" pitchFamily="50" charset="-128"/>
              </a:rPr>
              <a:t>宛名</a:t>
            </a:r>
            <a:r>
              <a:rPr lang="ja-JP" altLang="en-US" sz="3600" dirty="0">
                <a:latin typeface="Meiryo UI" panose="020B0604030504040204" pitchFamily="50" charset="-128"/>
                <a:ea typeface="Meiryo UI" panose="020B0604030504040204" pitchFamily="50" charset="-128"/>
              </a:rPr>
              <a:t>と</a:t>
            </a:r>
            <a:r>
              <a:rPr lang="ja-JP" altLang="en-US" sz="3600" dirty="0">
                <a:solidFill>
                  <a:srgbClr val="FF00FF"/>
                </a:solidFill>
                <a:latin typeface="Meiryo UI" panose="020B0604030504040204" pitchFamily="50" charset="-128"/>
                <a:ea typeface="Meiryo UI" panose="020B0604030504040204" pitchFamily="50" charset="-128"/>
              </a:rPr>
              <a:t>求めるアクションを明記</a:t>
            </a:r>
            <a:endParaRPr lang="en-US" altLang="ja-JP" sz="3600" dirty="0">
              <a:solidFill>
                <a:srgbClr val="FF00FF"/>
              </a:solidFill>
              <a:latin typeface="Meiryo UI" panose="020B0604030504040204" pitchFamily="50" charset="-128"/>
              <a:ea typeface="Meiryo UI" panose="020B0604030504040204" pitchFamily="50" charset="-128"/>
            </a:endParaRPr>
          </a:p>
          <a:p>
            <a:pPr marL="0" indent="0">
              <a:buNone/>
            </a:pPr>
            <a:r>
              <a:rPr lang="ja-JP" altLang="en-US" sz="3600" dirty="0">
                <a:solidFill>
                  <a:srgbClr val="FF00FF"/>
                </a:solidFill>
                <a:latin typeface="Meiryo UI" panose="020B0604030504040204" pitchFamily="50" charset="-128"/>
                <a:ea typeface="Meiryo UI" panose="020B0604030504040204" pitchFamily="50" charset="-128"/>
              </a:rPr>
              <a:t>　　</a:t>
            </a:r>
            <a:r>
              <a:rPr lang="ja-JP" altLang="en-US" sz="3600" dirty="0">
                <a:latin typeface="Meiryo UI" panose="020B0604030504040204" pitchFamily="50" charset="-128"/>
                <a:ea typeface="Meiryo UI" panose="020B0604030504040204" pitchFamily="50" charset="-128"/>
              </a:rPr>
              <a:t>読んでもらいたい相手を明確にする</a:t>
            </a:r>
            <a:endParaRPr lang="en-US" altLang="ja-JP" sz="3600" dirty="0">
              <a:latin typeface="Meiryo UI" panose="020B0604030504040204" pitchFamily="50" charset="-128"/>
              <a:ea typeface="Meiryo UI" panose="020B0604030504040204" pitchFamily="50" charset="-128"/>
            </a:endParaRPr>
          </a:p>
          <a:p>
            <a:pPr marL="0" indent="0">
              <a:buNone/>
            </a:pPr>
            <a:r>
              <a:rPr lang="ja-JP" altLang="en-US" sz="3600" dirty="0">
                <a:latin typeface="Meiryo UI" panose="020B0604030504040204" pitchFamily="50" charset="-128"/>
                <a:ea typeface="Meiryo UI" panose="020B0604030504040204" pitchFamily="50" charset="-128"/>
              </a:rPr>
              <a:t>　　「期限」と「求めるアクション」を明記する（〇月〇日までに、ご返信ください。　など）</a:t>
            </a:r>
            <a:endParaRPr lang="en-US" altLang="ja-JP" sz="3600" dirty="0">
              <a:latin typeface="Meiryo UI" panose="020B0604030504040204" pitchFamily="50" charset="-128"/>
              <a:ea typeface="Meiryo UI" panose="020B0604030504040204" pitchFamily="50" charset="-128"/>
            </a:endParaRPr>
          </a:p>
          <a:p>
            <a:pPr marL="0" indent="0">
              <a:buNone/>
            </a:pPr>
            <a:endParaRPr lang="en-US" altLang="ja-JP" sz="3600" dirty="0">
              <a:latin typeface="Meiryo UI" panose="020B0604030504040204" pitchFamily="50" charset="-128"/>
              <a:ea typeface="Meiryo UI" panose="020B0604030504040204" pitchFamily="50" charset="-128"/>
            </a:endParaRPr>
          </a:p>
          <a:p>
            <a:r>
              <a:rPr lang="ja-JP" altLang="en-US" sz="3600" dirty="0">
                <a:latin typeface="Meiryo UI" panose="020B0604030504040204" pitchFamily="50" charset="-128"/>
                <a:ea typeface="Meiryo UI" panose="020B0604030504040204" pitchFamily="50" charset="-128"/>
              </a:rPr>
              <a:t>事務局や運営委員で情報共有する際、</a:t>
            </a:r>
            <a:r>
              <a:rPr lang="ja-JP" altLang="en-US" sz="3600" dirty="0">
                <a:solidFill>
                  <a:srgbClr val="FF00FF"/>
                </a:solidFill>
                <a:latin typeface="Meiryo UI" panose="020B0604030504040204" pitchFamily="50" charset="-128"/>
                <a:ea typeface="Meiryo UI" panose="020B0604030504040204" pitchFamily="50" charset="-128"/>
              </a:rPr>
              <a:t>全員に</a:t>
            </a:r>
            <a:r>
              <a:rPr lang="en-US" altLang="ja-JP" sz="3600" dirty="0">
                <a:solidFill>
                  <a:srgbClr val="FF00FF"/>
                </a:solidFill>
                <a:latin typeface="Meiryo UI" panose="020B0604030504040204" pitchFamily="50" charset="-128"/>
                <a:ea typeface="Meiryo UI" panose="020B0604030504040204" pitchFamily="50" charset="-128"/>
              </a:rPr>
              <a:t>CC</a:t>
            </a:r>
            <a:r>
              <a:rPr lang="ja-JP" altLang="en-US" sz="3600" dirty="0">
                <a:solidFill>
                  <a:srgbClr val="FF00FF"/>
                </a:solidFill>
                <a:latin typeface="Meiryo UI" panose="020B0604030504040204" pitchFamily="50" charset="-128"/>
                <a:ea typeface="Meiryo UI" panose="020B0604030504040204" pitchFamily="50" charset="-128"/>
              </a:rPr>
              <a:t>、全員に返信</a:t>
            </a:r>
            <a:endParaRPr lang="en-US" altLang="ja-JP" sz="3600" dirty="0">
              <a:solidFill>
                <a:srgbClr val="FF00FF"/>
              </a:solidFill>
              <a:latin typeface="Meiryo UI" panose="020B0604030504040204" pitchFamily="50" charset="-128"/>
              <a:ea typeface="Meiryo UI" panose="020B0604030504040204" pitchFamily="50" charset="-128"/>
            </a:endParaRPr>
          </a:p>
          <a:p>
            <a:pPr marL="0" indent="0">
              <a:buNone/>
            </a:pPr>
            <a:r>
              <a:rPr lang="ja-JP" altLang="en-US" sz="3600" dirty="0">
                <a:solidFill>
                  <a:srgbClr val="FF00FF"/>
                </a:solidFill>
                <a:latin typeface="Meiryo UI" panose="020B0604030504040204" pitchFamily="50" charset="-128"/>
                <a:ea typeface="Meiryo UI" panose="020B0604030504040204" pitchFamily="50" charset="-128"/>
              </a:rPr>
              <a:t>　　</a:t>
            </a:r>
            <a:r>
              <a:rPr lang="ja-JP" altLang="en-US" sz="3600" dirty="0">
                <a:latin typeface="Meiryo UI" panose="020B0604030504040204" pitchFamily="50" charset="-128"/>
                <a:ea typeface="Meiryo UI" panose="020B0604030504040204" pitchFamily="50" charset="-128"/>
              </a:rPr>
              <a:t>添付資料等の確認、進捗状況を知る。運営委員全員で責任を持って対応する</a:t>
            </a:r>
            <a:endParaRPr lang="en-US" altLang="ja-JP" sz="3600" dirty="0">
              <a:latin typeface="Meiryo UI" panose="020B0604030504040204" pitchFamily="50" charset="-128"/>
              <a:ea typeface="Meiryo UI" panose="020B0604030504040204" pitchFamily="50" charset="-128"/>
            </a:endParaRPr>
          </a:p>
          <a:p>
            <a:pPr marL="0" indent="0">
              <a:buNone/>
            </a:pPr>
            <a:endParaRPr lang="en-US" altLang="ja-JP" sz="3600" dirty="0">
              <a:latin typeface="Meiryo UI" panose="020B0604030504040204" pitchFamily="50" charset="-128"/>
              <a:ea typeface="Meiryo UI" panose="020B0604030504040204" pitchFamily="50" charset="-128"/>
            </a:endParaRPr>
          </a:p>
          <a:p>
            <a:r>
              <a:rPr lang="ja-JP" altLang="en-US" sz="3600" dirty="0">
                <a:latin typeface="Meiryo UI" panose="020B0604030504040204" pitchFamily="50" charset="-128"/>
                <a:ea typeface="Meiryo UI" panose="020B0604030504040204" pitchFamily="50" charset="-128"/>
              </a:rPr>
              <a:t>一斉メール発信（学習会案内など）は、</a:t>
            </a:r>
            <a:r>
              <a:rPr lang="en-US" altLang="ja-JP" sz="3600" dirty="0">
                <a:solidFill>
                  <a:srgbClr val="FF00FF"/>
                </a:solidFill>
                <a:latin typeface="Meiryo UI" panose="020B0604030504040204" pitchFamily="50" charset="-128"/>
                <a:ea typeface="Meiryo UI" panose="020B0604030504040204" pitchFamily="50" charset="-128"/>
              </a:rPr>
              <a:t>BCC</a:t>
            </a:r>
            <a:r>
              <a:rPr lang="ja-JP" altLang="en-US" sz="3600" dirty="0">
                <a:solidFill>
                  <a:srgbClr val="FF00FF"/>
                </a:solidFill>
                <a:latin typeface="Meiryo UI" panose="020B0604030504040204" pitchFamily="50" charset="-128"/>
                <a:ea typeface="Meiryo UI" panose="020B0604030504040204" pitchFamily="50" charset="-128"/>
              </a:rPr>
              <a:t>で送信</a:t>
            </a:r>
            <a:r>
              <a:rPr lang="ja-JP" altLang="en-US" sz="3600" dirty="0">
                <a:latin typeface="Meiryo UI" panose="020B0604030504040204" pitchFamily="50" charset="-128"/>
                <a:ea typeface="Meiryo UI" panose="020B0604030504040204" pitchFamily="50" charset="-128"/>
              </a:rPr>
              <a:t>する</a:t>
            </a:r>
            <a:endParaRPr lang="en-US" altLang="ja-JP" sz="3600" dirty="0">
              <a:latin typeface="Meiryo UI" panose="020B0604030504040204" pitchFamily="50" charset="-128"/>
              <a:ea typeface="Meiryo UI" panose="020B0604030504040204" pitchFamily="50" charset="-128"/>
            </a:endParaRPr>
          </a:p>
          <a:p>
            <a:pPr marL="0" indent="0">
              <a:buNone/>
            </a:pPr>
            <a:r>
              <a:rPr lang="ja-JP" altLang="en-US" sz="3600" dirty="0">
                <a:latin typeface="Meiryo UI" panose="020B0604030504040204" pitchFamily="50" charset="-128"/>
                <a:ea typeface="Meiryo UI" panose="020B0604030504040204" pitchFamily="50" charset="-128"/>
              </a:rPr>
              <a:t>　　アドレス流出になるので注意</a:t>
            </a:r>
            <a:endParaRPr lang="en-US" altLang="ja-JP" sz="3600" dirty="0">
              <a:latin typeface="Meiryo UI" panose="020B0604030504040204" pitchFamily="50" charset="-128"/>
              <a:ea typeface="Meiryo UI" panose="020B0604030504040204" pitchFamily="50" charset="-128"/>
            </a:endParaRPr>
          </a:p>
          <a:p>
            <a:pPr marL="0" indent="0">
              <a:buNone/>
            </a:pPr>
            <a:endParaRPr lang="en-US" altLang="ja-JP" sz="3600" dirty="0">
              <a:latin typeface="Meiryo UI" panose="020B0604030504040204" pitchFamily="50" charset="-128"/>
              <a:ea typeface="Meiryo UI" panose="020B0604030504040204" pitchFamily="50" charset="-128"/>
            </a:endParaRPr>
          </a:p>
          <a:p>
            <a:r>
              <a:rPr lang="ja-JP" altLang="en-US" sz="3600" dirty="0">
                <a:latin typeface="Meiryo UI" panose="020B0604030504040204" pitchFamily="50" charset="-128"/>
                <a:ea typeface="Meiryo UI" panose="020B0604030504040204" pitchFamily="50" charset="-128"/>
              </a:rPr>
              <a:t>添付資料がある場合（特に写真画像）</a:t>
            </a:r>
            <a:r>
              <a:rPr lang="ja-JP" altLang="en-US" sz="3600" dirty="0">
                <a:solidFill>
                  <a:srgbClr val="FF00FF"/>
                </a:solidFill>
                <a:latin typeface="Meiryo UI" panose="020B0604030504040204" pitchFamily="50" charset="-128"/>
                <a:ea typeface="Meiryo UI" panose="020B0604030504040204" pitchFamily="50" charset="-128"/>
              </a:rPr>
              <a:t>ファイルサイズに注意</a:t>
            </a:r>
            <a:r>
              <a:rPr lang="ja-JP" altLang="en-US" sz="3600" dirty="0">
                <a:latin typeface="Meiryo UI" panose="020B0604030504040204" pitchFamily="50" charset="-128"/>
                <a:ea typeface="Meiryo UI" panose="020B0604030504040204" pitchFamily="50" charset="-128"/>
              </a:rPr>
              <a:t>！</a:t>
            </a:r>
            <a:endParaRPr lang="en-US" altLang="ja-JP" sz="3600" dirty="0">
              <a:latin typeface="Meiryo UI" panose="020B0604030504040204" pitchFamily="50" charset="-128"/>
              <a:ea typeface="Meiryo UI" panose="020B0604030504040204" pitchFamily="50" charset="-128"/>
            </a:endParaRPr>
          </a:p>
          <a:p>
            <a:pPr marL="0" indent="0">
              <a:buNone/>
            </a:pPr>
            <a:r>
              <a:rPr lang="ja-JP" altLang="en-US" sz="3600" dirty="0">
                <a:latin typeface="Meiryo UI" panose="020B0604030504040204" pitchFamily="50" charset="-128"/>
                <a:ea typeface="Meiryo UI" panose="020B0604030504040204" pitchFamily="50" charset="-128"/>
              </a:rPr>
              <a:t>　　３</a:t>
            </a:r>
            <a:r>
              <a:rPr lang="en-US" altLang="ja-JP" sz="3600" dirty="0">
                <a:latin typeface="Meiryo UI" panose="020B0604030504040204" pitchFamily="50" charset="-128"/>
                <a:ea typeface="Meiryo UI" panose="020B0604030504040204" pitchFamily="50" charset="-128"/>
              </a:rPr>
              <a:t>MB</a:t>
            </a:r>
            <a:r>
              <a:rPr lang="ja-JP" altLang="en-US" sz="3600" dirty="0" err="1">
                <a:latin typeface="Meiryo UI" panose="020B0604030504040204" pitchFamily="50" charset="-128"/>
                <a:ea typeface="Meiryo UI" panose="020B0604030504040204" pitchFamily="50" charset="-128"/>
              </a:rPr>
              <a:t>ぐら</a:t>
            </a:r>
            <a:r>
              <a:rPr lang="ja-JP" altLang="en-US" sz="3600" dirty="0">
                <a:latin typeface="Meiryo UI" panose="020B0604030504040204" pitchFamily="50" charset="-128"/>
                <a:ea typeface="Meiryo UI" panose="020B0604030504040204" pitchFamily="50" charset="-128"/>
              </a:rPr>
              <a:t>いまで</a:t>
            </a:r>
            <a:endParaRPr lang="en-US" altLang="ja-JP" sz="3600"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11</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6" name="タイトル 1"/>
          <p:cNvSpPr txBox="1">
            <a:spLocks/>
          </p:cNvSpPr>
          <p:nvPr/>
        </p:nvSpPr>
        <p:spPr>
          <a:xfrm>
            <a:off x="1340323" y="604511"/>
            <a:ext cx="8229600" cy="96691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altLang="ja-JP" sz="3200" b="1" dirty="0">
                <a:solidFill>
                  <a:prstClr val="black"/>
                </a:solidFill>
                <a:latin typeface="Meiryo UI" panose="020B0604030504040204" pitchFamily="50" charset="-128"/>
                <a:ea typeface="Meiryo UI" panose="020B0604030504040204" pitchFamily="50" charset="-128"/>
              </a:rPr>
              <a:t>10 </a:t>
            </a:r>
            <a:r>
              <a:rPr lang="ja-JP" altLang="en-US" sz="3200" b="1" dirty="0">
                <a:solidFill>
                  <a:prstClr val="black"/>
                </a:solidFill>
                <a:latin typeface="Meiryo UI" panose="020B0604030504040204" pitchFamily="50" charset="-128"/>
                <a:ea typeface="Meiryo UI" panose="020B0604030504040204" pitchFamily="50" charset="-128"/>
              </a:rPr>
              <a:t>．メールの送信時のお願い</a:t>
            </a:r>
          </a:p>
        </p:txBody>
      </p:sp>
    </p:spTree>
    <p:extLst>
      <p:ext uri="{BB962C8B-B14F-4D97-AF65-F5344CB8AC3E}">
        <p14:creationId xmlns:p14="http://schemas.microsoft.com/office/powerpoint/2010/main" val="1726580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12</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7" name="タイトル 1"/>
          <p:cNvSpPr txBox="1">
            <a:spLocks/>
          </p:cNvSpPr>
          <p:nvPr/>
        </p:nvSpPr>
        <p:spPr>
          <a:xfrm>
            <a:off x="1195901" y="432185"/>
            <a:ext cx="9239187" cy="966917"/>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defRPr/>
            </a:pPr>
            <a:r>
              <a:rPr lang="en-US" altLang="ja-JP" sz="3200" b="1" dirty="0">
                <a:solidFill>
                  <a:prstClr val="black"/>
                </a:solidFill>
                <a:latin typeface="Meiryo UI" panose="020B0604030504040204" pitchFamily="50" charset="-128"/>
                <a:ea typeface="Meiryo UI" panose="020B0604030504040204" pitchFamily="50" charset="-128"/>
              </a:rPr>
              <a:t>11</a:t>
            </a:r>
            <a:r>
              <a:rPr lang="ja-JP" altLang="en-US" sz="3200" b="1" dirty="0">
                <a:solidFill>
                  <a:prstClr val="black"/>
                </a:solidFill>
                <a:latin typeface="Meiryo UI" panose="020B0604030504040204" pitchFamily="50" charset="-128"/>
                <a:ea typeface="Meiryo UI" panose="020B0604030504040204" pitchFamily="50" charset="-128"/>
              </a:rPr>
              <a:t>．理事・監事　担当</a:t>
            </a:r>
            <a:endParaRPr lang="en-US" altLang="ja-JP" sz="3200" b="1" dirty="0">
              <a:solidFill>
                <a:srgbClr val="FF0000"/>
              </a:solidFill>
              <a:latin typeface="Meiryo UI" panose="020B0604030504040204" pitchFamily="50" charset="-128"/>
              <a:ea typeface="Meiryo UI" panose="020B0604030504040204" pitchFamily="50" charset="-128"/>
            </a:endParaRPr>
          </a:p>
        </p:txBody>
      </p:sp>
      <p:sp>
        <p:nvSpPr>
          <p:cNvPr id="8" name="コンテンツ プレースホルダー 2"/>
          <p:cNvSpPr txBox="1">
            <a:spLocks/>
          </p:cNvSpPr>
          <p:nvPr/>
        </p:nvSpPr>
        <p:spPr>
          <a:xfrm>
            <a:off x="1981200" y="1871530"/>
            <a:ext cx="8229600" cy="414000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defRPr/>
            </a:pPr>
            <a:endParaRPr lang="en-US" altLang="ja-JP" sz="2400" dirty="0">
              <a:solidFill>
                <a:srgbClr val="0000FF"/>
              </a:solidFill>
              <a:latin typeface="Meiryo UI" panose="020B0604030504040204" pitchFamily="50" charset="-128"/>
              <a:ea typeface="Meiryo UI" panose="020B0604030504040204" pitchFamily="50" charset="-128"/>
            </a:endParaRPr>
          </a:p>
        </p:txBody>
      </p:sp>
      <p:sp>
        <p:nvSpPr>
          <p:cNvPr id="9" name="コンテンツ プレースホルダー 2"/>
          <p:cNvSpPr>
            <a:spLocks noGrp="1"/>
          </p:cNvSpPr>
          <p:nvPr>
            <p:ph idx="1"/>
          </p:nvPr>
        </p:nvSpPr>
        <p:spPr>
          <a:xfrm>
            <a:off x="452239" y="1667283"/>
            <a:ext cx="11562779" cy="4140000"/>
          </a:xfrm>
        </p:spPr>
        <p:txBody>
          <a:bodyPr>
            <a:noAutofit/>
          </a:bodyPr>
          <a:lstStyle/>
          <a:p>
            <a:pPr marL="400050" lvl="1" indent="0">
              <a:buNone/>
            </a:pPr>
            <a:endParaRPr lang="ja-JP" altLang="en-US" sz="2000" dirty="0">
              <a:latin typeface="Meiryo UI" panose="020B0604030504040204" pitchFamily="50" charset="-128"/>
              <a:ea typeface="Meiryo UI" panose="020B0604030504040204" pitchFamily="50" charset="-128"/>
            </a:endParaRP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照喜名　通</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（九州）</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認定</a:t>
            </a:r>
            <a:r>
              <a:rPr lang="en-US" altLang="ja-JP" sz="2000" dirty="0">
                <a:latin typeface="Meiryo UI" panose="020B0604030504040204" pitchFamily="50" charset="-128"/>
                <a:ea typeface="Meiryo UI" panose="020B0604030504040204" pitchFamily="50" charset="-128"/>
              </a:rPr>
              <a:t>NPO</a:t>
            </a:r>
            <a:r>
              <a:rPr lang="ja-JP" altLang="en-US" sz="2000" dirty="0">
                <a:latin typeface="Meiryo UI" panose="020B0604030504040204" pitchFamily="50" charset="-128"/>
                <a:ea typeface="Meiryo UI" panose="020B0604030504040204" pitchFamily="50" charset="-128"/>
              </a:rPr>
              <a:t>法人 アンビシャス  副理事長</a:t>
            </a: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森　幸子</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（中・四国）</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一般社団法人 全国膠原病友の会  代表理事</a:t>
            </a: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増田　一世</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（東海・沖縄）</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公益社団法人 やどかりの里  理事長</a:t>
            </a: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松下　年子	（東北・北陸）</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横浜市立大学医学研究科看護学専攻・医学部看護学科　教授</a:t>
            </a: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阿部　一彦</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（北海道）</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社会福祉法人 仙台市障害者福祉協会  会長</a:t>
            </a:r>
          </a:p>
          <a:p>
            <a:pPr marL="400050" lvl="1" indent="0">
              <a:buNone/>
              <a:tabLst>
                <a:tab pos="1258888" algn="l"/>
                <a:tab pos="2871788" algn="l"/>
                <a:tab pos="4660900" algn="l"/>
              </a:tabLst>
            </a:pPr>
            <a:endParaRPr lang="en-US" altLang="ja-JP" sz="2000" dirty="0">
              <a:latin typeface="Meiryo UI" panose="020B0604030504040204" pitchFamily="50" charset="-128"/>
              <a:ea typeface="Meiryo UI" panose="020B0604030504040204" pitchFamily="50" charset="-128"/>
            </a:endParaRP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監事	伊藤　智樹</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（関東・関西）</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富山大学　人文学部 社会文化コース　教授</a:t>
            </a:r>
            <a:endParaRPr lang="en-US" altLang="ja-JP" sz="2000" dirty="0">
              <a:latin typeface="Meiryo UI" panose="020B0604030504040204" pitchFamily="50" charset="-128"/>
              <a:ea typeface="Meiryo UI" panose="020B0604030504040204" pitchFamily="50" charset="-128"/>
            </a:endParaRPr>
          </a:p>
          <a:p>
            <a:pPr marL="400050" lvl="1" indent="0">
              <a:buNone/>
              <a:tabLst>
                <a:tab pos="1258888" algn="l"/>
                <a:tab pos="2871788" algn="l"/>
                <a:tab pos="4660900" algn="l"/>
              </a:tabLst>
            </a:pPr>
            <a:endParaRPr lang="ja-JP" altLang="en-US" sz="2000" dirty="0">
              <a:latin typeface="Meiryo UI" panose="020B0604030504040204" pitchFamily="50" charset="-128"/>
              <a:ea typeface="Meiryo UI" panose="020B0604030504040204" pitchFamily="50" charset="-128"/>
            </a:endParaRP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喜島　智香子	（</a:t>
            </a:r>
            <a:r>
              <a:rPr lang="en-US" altLang="ja-JP" sz="2000" dirty="0">
                <a:latin typeface="Meiryo UI" panose="020B0604030504040204" pitchFamily="50" charset="-128"/>
                <a:ea typeface="Meiryo UI" panose="020B0604030504040204" pitchFamily="50" charset="-128"/>
              </a:rPr>
              <a:t>ALL</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ファイザー株式会社コミュニティ・リレーション部長</a:t>
            </a:r>
            <a:endParaRPr lang="en-US" altLang="ja-JP" sz="2000" dirty="0">
              <a:latin typeface="Meiryo UI" panose="020B0604030504040204" pitchFamily="50" charset="-128"/>
              <a:ea typeface="Meiryo UI" panose="020B0604030504040204" pitchFamily="50" charset="-128"/>
            </a:endParaRPr>
          </a:p>
          <a:p>
            <a:pPr marL="400050" lvl="1" indent="0">
              <a:buNone/>
              <a:tabLst>
                <a:tab pos="1612900" algn="l"/>
                <a:tab pos="3048000" algn="l"/>
                <a:tab pos="4846638" algn="l"/>
              </a:tabLst>
            </a:pP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78313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13</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7" name="タイトル 1"/>
          <p:cNvSpPr txBox="1">
            <a:spLocks/>
          </p:cNvSpPr>
          <p:nvPr/>
        </p:nvSpPr>
        <p:spPr>
          <a:xfrm>
            <a:off x="1195901" y="432185"/>
            <a:ext cx="9239187" cy="966917"/>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defRPr/>
            </a:pPr>
            <a:r>
              <a:rPr lang="en-US" altLang="ja-JP" sz="3200" b="1" dirty="0">
                <a:solidFill>
                  <a:prstClr val="black"/>
                </a:solidFill>
                <a:latin typeface="Meiryo UI" panose="020B0604030504040204" pitchFamily="50" charset="-128"/>
                <a:ea typeface="Meiryo UI" panose="020B0604030504040204" pitchFamily="50" charset="-128"/>
              </a:rPr>
              <a:t>12</a:t>
            </a:r>
            <a:r>
              <a:rPr lang="ja-JP" altLang="en-US" sz="3200" b="1" dirty="0">
                <a:solidFill>
                  <a:prstClr val="black"/>
                </a:solidFill>
                <a:latin typeface="Meiryo UI" panose="020B0604030504040204" pitchFamily="50" charset="-128"/>
                <a:ea typeface="Meiryo UI" panose="020B0604030504040204" pitchFamily="50" charset="-128"/>
              </a:rPr>
              <a:t>．事務局宛てメールについて</a:t>
            </a:r>
            <a:endParaRPr lang="en-US" altLang="ja-JP" sz="3200" b="1" dirty="0">
              <a:solidFill>
                <a:srgbClr val="FF0000"/>
              </a:solidFill>
              <a:latin typeface="Meiryo UI" panose="020B0604030504040204" pitchFamily="50" charset="-128"/>
              <a:ea typeface="Meiryo UI" panose="020B0604030504040204" pitchFamily="50" charset="-128"/>
            </a:endParaRPr>
          </a:p>
        </p:txBody>
      </p:sp>
      <p:sp>
        <p:nvSpPr>
          <p:cNvPr id="8" name="コンテンツ プレースホルダー 2"/>
          <p:cNvSpPr txBox="1">
            <a:spLocks/>
          </p:cNvSpPr>
          <p:nvPr/>
        </p:nvSpPr>
        <p:spPr>
          <a:xfrm>
            <a:off x="1981200" y="1871530"/>
            <a:ext cx="8229600" cy="414000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defRPr/>
            </a:pPr>
            <a:endParaRPr lang="en-US" altLang="ja-JP" sz="2400" dirty="0">
              <a:solidFill>
                <a:srgbClr val="0000FF"/>
              </a:solidFill>
              <a:latin typeface="Meiryo UI" panose="020B0604030504040204" pitchFamily="50" charset="-128"/>
              <a:ea typeface="Meiryo UI" panose="020B0604030504040204" pitchFamily="50" charset="-128"/>
            </a:endParaRPr>
          </a:p>
        </p:txBody>
      </p:sp>
      <p:sp>
        <p:nvSpPr>
          <p:cNvPr id="9" name="コンテンツ プレースホルダー 2"/>
          <p:cNvSpPr>
            <a:spLocks noGrp="1"/>
          </p:cNvSpPr>
          <p:nvPr>
            <p:ph idx="1"/>
          </p:nvPr>
        </p:nvSpPr>
        <p:spPr>
          <a:xfrm>
            <a:off x="1756912" y="1737702"/>
            <a:ext cx="8453888" cy="4140000"/>
          </a:xfrm>
        </p:spPr>
        <p:txBody>
          <a:bodyPr>
            <a:noAutofit/>
          </a:bodyPr>
          <a:lstStyle/>
          <a:p>
            <a:pPr marL="0" indent="0">
              <a:buNone/>
            </a:pPr>
            <a:r>
              <a:rPr lang="ja-JP" altLang="en-US" sz="2400" b="1" dirty="0">
                <a:latin typeface="Meiryo UI" panose="020B0604030504040204" pitchFamily="50" charset="-128"/>
                <a:ea typeface="Meiryo UI" panose="020B0604030504040204" pitchFamily="50" charset="-128"/>
              </a:rPr>
              <a:t>（１）事務局代表メールアドレス</a:t>
            </a:r>
            <a:r>
              <a:rPr lang="ja-JP" altLang="en-US" sz="24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hlinkClick r:id="rId3"/>
              </a:rPr>
              <a:t>info@vho-net.org</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※VHO-net</a:t>
            </a:r>
            <a:r>
              <a:rPr lang="ja-JP" altLang="en-US" sz="2000" dirty="0">
                <a:latin typeface="Meiryo UI" panose="020B0604030504040204" pitchFamily="50" charset="-128"/>
                <a:ea typeface="Meiryo UI" panose="020B0604030504040204" pitchFamily="50" charset="-128"/>
              </a:rPr>
              <a:t>のウェブサイトにも掲載</a:t>
            </a:r>
            <a:endParaRPr lang="en-US" altLang="ja-JP" sz="20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2400" b="1" dirty="0">
                <a:latin typeface="Meiryo UI" panose="020B0604030504040204" pitchFamily="50" charset="-128"/>
                <a:ea typeface="Meiryo UI" panose="020B0604030504040204" pitchFamily="50" charset="-128"/>
              </a:rPr>
              <a:t>（２）個人メールアドレス</a:t>
            </a:r>
            <a:endParaRPr lang="en-US" altLang="ja-JP" sz="2000" dirty="0">
              <a:latin typeface="Meiryo UI" panose="020B0604030504040204" pitchFamily="50" charset="-128"/>
              <a:ea typeface="Meiryo UI" panose="020B0604030504040204" pitchFamily="50" charset="-128"/>
            </a:endParaRPr>
          </a:p>
          <a:p>
            <a:pPr marL="400050" lvl="1" indent="0">
              <a:buNone/>
            </a:pPr>
            <a:r>
              <a:rPr lang="ja-JP" altLang="en-US" sz="2000" dirty="0">
                <a:latin typeface="Meiryo UI" panose="020B0604030504040204" pitchFamily="50" charset="-128"/>
                <a:ea typeface="Meiryo UI" panose="020B0604030504040204" pitchFamily="50" charset="-128"/>
              </a:rPr>
              <a:t>　　　嘉村　郁子（かむら　ふみこ）</a:t>
            </a:r>
            <a:endParaRPr lang="en-US" altLang="ja-JP" sz="2000" dirty="0">
              <a:latin typeface="Meiryo UI" panose="020B0604030504040204" pitchFamily="50" charset="-128"/>
              <a:ea typeface="Meiryo UI" panose="020B0604030504040204" pitchFamily="50" charset="-128"/>
            </a:endParaRPr>
          </a:p>
          <a:p>
            <a:pPr marL="400050" lvl="1" indent="0">
              <a:buNone/>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hlinkClick r:id="rId4"/>
              </a:rPr>
              <a:t>fumiko.kamura@vho-net.org</a:t>
            </a:r>
            <a:endParaRPr lang="en-US" altLang="ja-JP" sz="2000" dirty="0">
              <a:latin typeface="Meiryo UI" panose="020B0604030504040204" pitchFamily="50" charset="-128"/>
              <a:ea typeface="Meiryo UI" panose="020B0604030504040204" pitchFamily="50" charset="-128"/>
            </a:endParaRPr>
          </a:p>
          <a:p>
            <a:pPr marL="400050" lvl="1" indent="0">
              <a:buNone/>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070-1358-1383</a:t>
            </a:r>
          </a:p>
          <a:p>
            <a:pPr marL="400050" lvl="1" indent="0">
              <a:buNone/>
            </a:pP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喜島　智香子　  </a:t>
            </a:r>
            <a:r>
              <a:rPr lang="en-US" altLang="ja-JP" sz="2000" dirty="0">
                <a:latin typeface="Meiryo UI" panose="020B0604030504040204" pitchFamily="50" charset="-128"/>
                <a:ea typeface="Meiryo UI" panose="020B0604030504040204" pitchFamily="50" charset="-128"/>
                <a:hlinkClick r:id="rId5"/>
              </a:rPr>
              <a:t>chikako.kijima@pfizer.com</a:t>
            </a:r>
            <a:endParaRPr lang="en-US" altLang="ja-JP" sz="2000" dirty="0">
              <a:latin typeface="Meiryo UI" panose="020B0604030504040204" pitchFamily="50" charset="-128"/>
              <a:ea typeface="Meiryo UI" panose="020B0604030504040204" pitchFamily="50" charset="-128"/>
            </a:endParaRPr>
          </a:p>
          <a:p>
            <a:pPr marL="400050" lvl="1" indent="0">
              <a:buNone/>
            </a:pPr>
            <a:r>
              <a:rPr lang="en-US" altLang="ja-JP"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hlinkClick r:id="rId6"/>
              </a:rPr>
              <a:t>chikako.kijima@vho-net.org</a:t>
            </a:r>
            <a:endParaRPr lang="en-US" altLang="ja-JP" sz="2000" dirty="0">
              <a:latin typeface="Meiryo UI" panose="020B0604030504040204" pitchFamily="50" charset="-128"/>
              <a:ea typeface="Meiryo UI" panose="020B0604030504040204" pitchFamily="50" charset="-128"/>
            </a:endParaRPr>
          </a:p>
          <a:p>
            <a:pPr marL="400050" lvl="1" indent="0">
              <a:buNone/>
            </a:pPr>
            <a:r>
              <a:rPr lang="en-US" altLang="ja-JP" sz="2000" dirty="0">
                <a:latin typeface="Meiryo UI" panose="020B0604030504040204" pitchFamily="50" charset="-128"/>
                <a:ea typeface="Meiryo UI" panose="020B0604030504040204" pitchFamily="50" charset="-128"/>
              </a:rPr>
              <a:t>                            080-5425-8611</a:t>
            </a:r>
          </a:p>
          <a:p>
            <a:pPr marL="400050" lvl="1" indent="0">
              <a:buNone/>
            </a:pPr>
            <a:endParaRPr lang="en-US" altLang="ja-JP" sz="2000" dirty="0">
              <a:latin typeface="Meiryo UI" panose="020B0604030504040204" pitchFamily="50" charset="-128"/>
              <a:ea typeface="Meiryo UI" panose="020B0604030504040204" pitchFamily="50" charset="-128"/>
            </a:endParaRPr>
          </a:p>
          <a:p>
            <a:pPr marL="400050" lvl="1" indent="0">
              <a:buNone/>
            </a:pPr>
            <a:endParaRPr lang="en-US" altLang="ja-JP" sz="2000" dirty="0">
              <a:latin typeface="Meiryo UI" panose="020B0604030504040204" pitchFamily="50" charset="-128"/>
              <a:ea typeface="Meiryo UI" panose="020B0604030504040204" pitchFamily="50" charset="-128"/>
            </a:endParaRPr>
          </a:p>
          <a:p>
            <a:pPr marL="400050" lvl="1" indent="0">
              <a:buNone/>
            </a:pP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0564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5514D0B-7D6B-41BC-8C9C-443EE6B05F1B}"/>
              </a:ext>
            </a:extLst>
          </p:cNvPr>
          <p:cNvSpPr>
            <a:spLocks noGrp="1"/>
          </p:cNvSpPr>
          <p:nvPr>
            <p:ph idx="1"/>
          </p:nvPr>
        </p:nvSpPr>
        <p:spPr/>
        <p:txBody>
          <a:bodyPr>
            <a:normAutofit fontScale="25000" lnSpcReduction="20000"/>
          </a:bodyPr>
          <a:lstStyle/>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ja-JP" altLang="en-US" dirty="0"/>
          </a:p>
        </p:txBody>
      </p:sp>
      <p:pic>
        <p:nvPicPr>
          <p:cNvPr id="5" name="図 4" descr="グラフィカル ユーザー インターフェイス&#10;&#10;自動的に生成された説明">
            <a:extLst>
              <a:ext uri="{FF2B5EF4-FFF2-40B4-BE49-F238E27FC236}">
                <a16:creationId xmlns:a16="http://schemas.microsoft.com/office/drawing/2014/main" id="{B610D8FD-EA43-43A9-A559-92E683F7AA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01690" y="1834869"/>
            <a:ext cx="6450465" cy="2539332"/>
          </a:xfrm>
          <a:prstGeom prst="rect">
            <a:avLst/>
          </a:prstGeom>
        </p:spPr>
      </p:pic>
    </p:spTree>
    <p:extLst>
      <p:ext uri="{BB962C8B-B14F-4D97-AF65-F5344CB8AC3E}">
        <p14:creationId xmlns:p14="http://schemas.microsoft.com/office/powerpoint/2010/main" val="124064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28031" y="767467"/>
            <a:ext cx="8229600" cy="966917"/>
          </a:xfrm>
        </p:spPr>
        <p:txBody>
          <a:bodyPr>
            <a:noAutofit/>
          </a:bodyPr>
          <a:lstStyle/>
          <a:p>
            <a:pPr algn="l"/>
            <a:r>
              <a:rPr lang="en-US" altLang="ja-JP" sz="3200" dirty="0">
                <a:latin typeface="Meiryo UI" panose="020B0604030504040204" pitchFamily="50" charset="-128"/>
                <a:ea typeface="Meiryo UI" panose="020B0604030504040204" pitchFamily="50" charset="-128"/>
              </a:rPr>
              <a:t>1</a:t>
            </a:r>
            <a:r>
              <a:rPr lang="ja-JP" altLang="en-US" sz="3200" b="1" dirty="0">
                <a:latin typeface="Meiryo UI" panose="020B0604030504040204" pitchFamily="50" charset="-128"/>
                <a:ea typeface="Meiryo UI" panose="020B0604030504040204" pitchFamily="50" charset="-128"/>
              </a:rPr>
              <a:t>．運営委員会の準備と報告</a:t>
            </a:r>
          </a:p>
        </p:txBody>
      </p:sp>
      <p:sp>
        <p:nvSpPr>
          <p:cNvPr id="3" name="コンテンツ プレースホルダー 2"/>
          <p:cNvSpPr>
            <a:spLocks noGrp="1"/>
          </p:cNvSpPr>
          <p:nvPr>
            <p:ph idx="1"/>
          </p:nvPr>
        </p:nvSpPr>
        <p:spPr>
          <a:xfrm>
            <a:off x="1328031" y="1704033"/>
            <a:ext cx="10352691" cy="4140000"/>
          </a:xfrm>
        </p:spPr>
        <p:txBody>
          <a:bodyPr>
            <a:noAutofit/>
          </a:bodyPr>
          <a:lstStyle/>
          <a:p>
            <a:pPr marL="0" indent="0">
              <a:buNone/>
            </a:pPr>
            <a:r>
              <a:rPr lang="ja-JP" altLang="en-US" sz="2400" dirty="0">
                <a:solidFill>
                  <a:srgbClr val="0000FF"/>
                </a:solidFill>
                <a:latin typeface="Meiryo UI" panose="020B0604030504040204" pitchFamily="50" charset="-128"/>
                <a:ea typeface="Meiryo UI" panose="020B0604030504040204" pitchFamily="50" charset="-128"/>
              </a:rPr>
              <a:t>（１）運営委員会の準備と報告　</a:t>
            </a:r>
            <a:endParaRPr lang="en-US" altLang="ja-JP" sz="2400" dirty="0">
              <a:solidFill>
                <a:srgbClr val="0000FF"/>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開催方法：オンライン会議（</a:t>
            </a:r>
            <a:r>
              <a:rPr lang="en-US" altLang="ja-JP" sz="2000" dirty="0">
                <a:latin typeface="Meiryo UI" panose="020B0604030504040204" pitchFamily="50" charset="-128"/>
                <a:ea typeface="Meiryo UI" panose="020B0604030504040204" pitchFamily="50" charset="-128"/>
              </a:rPr>
              <a:t>Zoom</a:t>
            </a:r>
            <a:r>
              <a:rPr lang="ja-JP" altLang="en-US" sz="2000" dirty="0">
                <a:latin typeface="Meiryo UI" panose="020B0604030504040204" pitchFamily="50" charset="-128"/>
                <a:ea typeface="Meiryo UI" panose="020B0604030504040204" pitchFamily="50" charset="-128"/>
              </a:rPr>
              <a:t>）で開催する。</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　　　　　　　　事務局が</a:t>
            </a:r>
            <a:r>
              <a:rPr lang="en-US" altLang="ja-JP" sz="2000" dirty="0">
                <a:latin typeface="Meiryo UI" panose="020B0604030504040204" pitchFamily="50" charset="-128"/>
                <a:ea typeface="Meiryo UI" panose="020B0604030504040204" pitchFamily="50" charset="-128"/>
              </a:rPr>
              <a:t>Zoom</a:t>
            </a:r>
            <a:r>
              <a:rPr lang="ja-JP" altLang="en-US" sz="2000" dirty="0">
                <a:latin typeface="Meiryo UI" panose="020B0604030504040204" pitchFamily="50" charset="-128"/>
                <a:ea typeface="Meiryo UI" panose="020B0604030504040204" pitchFamily="50" charset="-128"/>
              </a:rPr>
              <a:t>の</a:t>
            </a:r>
            <a:r>
              <a:rPr lang="en-US" altLang="ja-JP" sz="2000" dirty="0">
                <a:latin typeface="Meiryo UI" panose="020B0604030504040204" pitchFamily="50" charset="-128"/>
                <a:ea typeface="Meiryo UI" panose="020B0604030504040204" pitchFamily="50" charset="-128"/>
              </a:rPr>
              <a:t>URL</a:t>
            </a:r>
            <a:r>
              <a:rPr lang="ja-JP" altLang="en-US" sz="2000" dirty="0">
                <a:latin typeface="Meiryo UI" panose="020B0604030504040204" pitchFamily="50" charset="-128"/>
                <a:ea typeface="Meiryo UI" panose="020B0604030504040204" pitchFamily="50" charset="-128"/>
              </a:rPr>
              <a:t>を発行する、または各地域でアカウントをもっている</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場合、それを使用してもよい。</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開催日の調整：理事・監事または事務局は、企画立案の際はできるだけ参加する。</a:t>
            </a:r>
            <a:endParaRPr lang="en-US" altLang="ja-JP" sz="2000" dirty="0">
              <a:latin typeface="Meiryo UI" panose="020B0604030504040204" pitchFamily="50" charset="-128"/>
              <a:ea typeface="Meiryo UI" panose="020B0604030504040204" pitchFamily="50" charset="-128"/>
            </a:endParaRPr>
          </a:p>
          <a:p>
            <a:pPr marL="361950" indent="-361950">
              <a:buNone/>
            </a:pPr>
            <a:r>
              <a:rPr lang="ja-JP" altLang="en-US" sz="2000" dirty="0">
                <a:latin typeface="Meiryo UI" panose="020B0604030504040204" pitchFamily="50" charset="-128"/>
                <a:ea typeface="Meiryo UI" panose="020B0604030504040204" pitchFamily="50" charset="-128"/>
              </a:rPr>
              <a:t>　　　　　　　　　　開催日の</a:t>
            </a:r>
            <a:r>
              <a:rPr lang="en-US" altLang="ja-JP" sz="2000" u="sng" dirty="0">
                <a:solidFill>
                  <a:srgbClr val="CC0099"/>
                </a:solidFill>
                <a:latin typeface="Meiryo UI" panose="020B0604030504040204" pitchFamily="50" charset="-128"/>
                <a:ea typeface="Meiryo UI" panose="020B0604030504040204" pitchFamily="50" charset="-128"/>
              </a:rPr>
              <a:t>1</a:t>
            </a:r>
            <a:r>
              <a:rPr lang="ja-JP" altLang="en-US" sz="2000" u="sng" dirty="0">
                <a:solidFill>
                  <a:srgbClr val="CC0099"/>
                </a:solidFill>
                <a:latin typeface="Meiryo UI" panose="020B0604030504040204" pitchFamily="50" charset="-128"/>
                <a:ea typeface="Meiryo UI" panose="020B0604030504040204" pitchFamily="50" charset="-128"/>
              </a:rPr>
              <a:t>か月前まで</a:t>
            </a:r>
            <a:r>
              <a:rPr lang="ja-JP" altLang="en-US" sz="2000" dirty="0">
                <a:latin typeface="Meiryo UI" panose="020B0604030504040204" pitchFamily="50" charset="-128"/>
                <a:ea typeface="Meiryo UI" panose="020B0604030504040204" pitchFamily="50" charset="-128"/>
              </a:rPr>
              <a:t>に事務局にメールで連絡する</a:t>
            </a:r>
            <a:endParaRPr lang="en-US" altLang="ja-JP" sz="2000" dirty="0">
              <a:latin typeface="Meiryo UI" panose="020B0604030504040204" pitchFamily="50" charset="-128"/>
              <a:ea typeface="Meiryo UI" panose="020B0604030504040204" pitchFamily="50" charset="-128"/>
            </a:endParaRPr>
          </a:p>
          <a:p>
            <a:pPr marL="0" indent="360363">
              <a:buNone/>
            </a:pPr>
            <a:r>
              <a:rPr lang="ja-JP" altLang="en-US" sz="2000" dirty="0">
                <a:latin typeface="Meiryo UI" panose="020B0604030504040204" pitchFamily="50" charset="-128"/>
                <a:ea typeface="Meiryo UI" panose="020B0604030504040204" pitchFamily="50" charset="-128"/>
              </a:rPr>
              <a:t>　　　　　　　　１．日時　２．会議内容</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議題）</a:t>
            </a:r>
            <a:endParaRPr lang="en-US" altLang="ja-JP" sz="1800" dirty="0">
              <a:latin typeface="Meiryo UI" panose="020B0604030504040204" pitchFamily="50" charset="-128"/>
              <a:ea typeface="Meiryo UI" panose="020B0604030504040204" pitchFamily="50" charset="-128"/>
            </a:endParaRPr>
          </a:p>
          <a:p>
            <a:pPr marL="0" indent="0">
              <a:buNone/>
            </a:pPr>
            <a:endParaRPr lang="en-US" altLang="ja-JP" sz="2000"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400" dirty="0">
                <a:solidFill>
                  <a:srgbClr val="0000FF"/>
                </a:solidFill>
                <a:latin typeface="Meiryo UI" panose="020B0604030504040204" pitchFamily="50" charset="-128"/>
                <a:ea typeface="Meiryo UI" panose="020B0604030504040204" pitchFamily="50" charset="-128"/>
              </a:rPr>
              <a:t>（２）運営委員会の報告　</a:t>
            </a:r>
            <a:endParaRPr lang="en-US" altLang="ja-JP" sz="2400" dirty="0">
              <a:solidFill>
                <a:srgbClr val="0000FF"/>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運営委員会終了後は、「議事録」を</a:t>
            </a:r>
            <a:r>
              <a:rPr lang="ja-JP" altLang="en-US" sz="2000" u="sng" dirty="0">
                <a:solidFill>
                  <a:srgbClr val="CC0099"/>
                </a:solidFill>
                <a:latin typeface="Meiryo UI" panose="020B0604030504040204" pitchFamily="50" charset="-128"/>
                <a:ea typeface="Meiryo UI" panose="020B0604030504040204" pitchFamily="50" charset="-128"/>
              </a:rPr>
              <a:t> </a:t>
            </a:r>
            <a:r>
              <a:rPr lang="en-US" altLang="ja-JP" sz="2000" u="sng" dirty="0">
                <a:solidFill>
                  <a:srgbClr val="CC0099"/>
                </a:solidFill>
                <a:latin typeface="Meiryo UI" panose="020B0604030504040204" pitchFamily="50" charset="-128"/>
                <a:ea typeface="Meiryo UI" panose="020B0604030504040204" pitchFamily="50" charset="-128"/>
              </a:rPr>
              <a:t>1</a:t>
            </a:r>
            <a:r>
              <a:rPr lang="ja-JP" altLang="en-US" sz="2000" u="sng" dirty="0">
                <a:solidFill>
                  <a:srgbClr val="CC0099"/>
                </a:solidFill>
                <a:latin typeface="Meiryo UI" panose="020B0604030504040204" pitchFamily="50" charset="-128"/>
                <a:ea typeface="Meiryo UI" panose="020B0604030504040204" pitchFamily="50" charset="-128"/>
              </a:rPr>
              <a:t>か月以内</a:t>
            </a:r>
            <a:r>
              <a:rPr lang="ja-JP" altLang="en-US" sz="2000" dirty="0">
                <a:latin typeface="Meiryo UI" panose="020B0604030504040204" pitchFamily="50" charset="-128"/>
                <a:ea typeface="Meiryo UI" panose="020B0604030504040204" pitchFamily="50" charset="-128"/>
              </a:rPr>
              <a:t>に提出する</a:t>
            </a:r>
            <a:endParaRPr lang="en-US" altLang="ja-JP" sz="20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2</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65796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83006" y="1504674"/>
            <a:ext cx="9694408" cy="4385645"/>
          </a:xfrm>
        </p:spPr>
        <p:txBody>
          <a:bodyPr>
            <a:normAutofit/>
          </a:bodyPr>
          <a:lstStyle/>
          <a:p>
            <a:pPr marL="0" indent="0">
              <a:buNone/>
            </a:pPr>
            <a:r>
              <a:rPr lang="ja-JP" altLang="en-US" sz="2400" dirty="0">
                <a:solidFill>
                  <a:srgbClr val="0000FF"/>
                </a:solidFill>
                <a:latin typeface="Meiryo UI" panose="020B0604030504040204" pitchFamily="50" charset="-128"/>
                <a:ea typeface="Meiryo UI" panose="020B0604030504040204" pitchFamily="50" charset="-128"/>
              </a:rPr>
              <a:t>（３）運営委員会の内容</a:t>
            </a:r>
            <a:r>
              <a:rPr lang="ja-JP" altLang="en-US" sz="2000" dirty="0">
                <a:solidFill>
                  <a:srgbClr val="0000FF"/>
                </a:solidFill>
                <a:latin typeface="Meiryo UI" panose="020B0604030504040204" pitchFamily="50" charset="-128"/>
                <a:ea typeface="Meiryo UI" panose="020B0604030504040204" pitchFamily="50" charset="-128"/>
              </a:rPr>
              <a:t>　</a:t>
            </a:r>
            <a:endParaRPr lang="en-US" altLang="ja-JP" sz="1800" dirty="0">
              <a:solidFill>
                <a:srgbClr val="FF0066"/>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66"/>
              </a:solidFill>
              <a:latin typeface="Meiryo UI" panose="020B0604030504040204" pitchFamily="50" charset="-128"/>
              <a:ea typeface="Meiryo UI" panose="020B0604030504040204" pitchFamily="50" charset="-128"/>
            </a:endParaRPr>
          </a:p>
          <a:p>
            <a:pPr lvl="1">
              <a:lnSpc>
                <a:spcPct val="100000"/>
              </a:lnSpc>
            </a:pPr>
            <a:r>
              <a:rPr lang="ja-JP" altLang="en-US" sz="2000" dirty="0">
                <a:latin typeface="Meiryo UI" panose="020B0604030504040204" pitchFamily="50" charset="-128"/>
                <a:ea typeface="Meiryo UI" panose="020B0604030504040204" pitchFamily="50" charset="-128"/>
              </a:rPr>
              <a:t>理事・監事からの情報共有</a:t>
            </a:r>
            <a:endParaRPr lang="en-US" altLang="ja-JP" sz="2000" dirty="0">
              <a:latin typeface="Meiryo UI" panose="020B0604030504040204" pitchFamily="50" charset="-128"/>
              <a:ea typeface="Meiryo UI" panose="020B0604030504040204" pitchFamily="50" charset="-128"/>
            </a:endParaRPr>
          </a:p>
          <a:p>
            <a:pPr lvl="1">
              <a:lnSpc>
                <a:spcPct val="100000"/>
              </a:lnSpc>
            </a:pPr>
            <a:r>
              <a:rPr lang="ja-JP" altLang="en-US" sz="2000" dirty="0">
                <a:latin typeface="Meiryo UI" panose="020B0604030504040204" pitchFamily="50" charset="-128"/>
                <a:ea typeface="Meiryo UI" panose="020B0604030504040204" pitchFamily="50" charset="-128"/>
              </a:rPr>
              <a:t>学習会の企画・進行等の検討</a:t>
            </a:r>
            <a:endParaRPr lang="en-US" altLang="ja-JP" sz="2000" dirty="0">
              <a:latin typeface="Meiryo UI" panose="020B0604030504040204" pitchFamily="50" charset="-128"/>
              <a:ea typeface="Meiryo UI" panose="020B0604030504040204" pitchFamily="50" charset="-128"/>
            </a:endParaRPr>
          </a:p>
          <a:p>
            <a:pPr lvl="1">
              <a:lnSpc>
                <a:spcPct val="100000"/>
              </a:lnSpc>
            </a:pPr>
            <a:r>
              <a:rPr lang="ja-JP" altLang="en-US" sz="2000" dirty="0">
                <a:latin typeface="Meiryo UI" panose="020B0604030504040204" pitchFamily="50" charset="-128"/>
                <a:ea typeface="Meiryo UI" panose="020B0604030504040204" pitchFamily="50" charset="-128"/>
              </a:rPr>
              <a:t>学習会向けた役割分担</a:t>
            </a:r>
            <a:endParaRPr lang="en-US" altLang="ja-JP" sz="2000" dirty="0">
              <a:latin typeface="Meiryo UI" panose="020B0604030504040204" pitchFamily="50" charset="-128"/>
              <a:ea typeface="Meiryo UI" panose="020B0604030504040204" pitchFamily="50" charset="-128"/>
            </a:endParaRPr>
          </a:p>
          <a:p>
            <a:pPr lvl="1">
              <a:lnSpc>
                <a:spcPct val="100000"/>
              </a:lnSpc>
            </a:pPr>
            <a:r>
              <a:rPr lang="ja-JP" altLang="en-US" sz="2000" dirty="0">
                <a:latin typeface="Meiryo UI" panose="020B0604030504040204" pitchFamily="50" charset="-128"/>
                <a:ea typeface="Meiryo UI" panose="020B0604030504040204" pitchFamily="50" charset="-128"/>
              </a:rPr>
              <a:t>次年度に向けた目標や体制の検討（企画書の作成）</a:t>
            </a:r>
            <a:endParaRPr lang="en-US" altLang="ja-JP" sz="2000" dirty="0">
              <a:latin typeface="Meiryo UI" panose="020B0604030504040204" pitchFamily="50" charset="-128"/>
              <a:ea typeface="Meiryo UI" panose="020B0604030504040204" pitchFamily="50" charset="-128"/>
            </a:endParaRPr>
          </a:p>
          <a:p>
            <a:pPr lvl="1">
              <a:lnSpc>
                <a:spcPct val="100000"/>
              </a:lnSpc>
            </a:pPr>
            <a:r>
              <a:rPr lang="ja-JP" altLang="en-US" sz="2000" dirty="0">
                <a:latin typeface="Meiryo UI" panose="020B0604030504040204" pitchFamily="50" charset="-128"/>
                <a:ea typeface="Meiryo UI" panose="020B0604030504040204" pitchFamily="50" charset="-128"/>
              </a:rPr>
              <a:t>参加者のメンバー登録に向けた確認　など</a:t>
            </a:r>
            <a:endParaRPr lang="en-US" altLang="ja-JP" sz="2000" dirty="0">
              <a:latin typeface="Meiryo UI" panose="020B0604030504040204" pitchFamily="50" charset="-128"/>
              <a:ea typeface="Meiryo UI" panose="020B0604030504040204" pitchFamily="50" charset="-128"/>
            </a:endParaRPr>
          </a:p>
          <a:p>
            <a:pPr marL="457200" lvl="1" indent="0">
              <a:buNone/>
            </a:pPr>
            <a:endParaRPr lang="en-US" altLang="ja-JP" sz="2000" dirty="0">
              <a:latin typeface="Meiryo UI" panose="020B0604030504040204" pitchFamily="50" charset="-128"/>
              <a:ea typeface="Meiryo UI" panose="020B0604030504040204" pitchFamily="50" charset="-128"/>
            </a:endParaRPr>
          </a:p>
          <a:p>
            <a:pPr marL="457200" lvl="1" indent="0">
              <a:buNone/>
            </a:pPr>
            <a:r>
              <a:rPr lang="ja-JP" altLang="en-US" sz="2400" dirty="0">
                <a:latin typeface="Meiryo UI" panose="020B0604030504040204" pitchFamily="50" charset="-128"/>
                <a:ea typeface="Meiryo UI" panose="020B0604030504040204" pitchFamily="50" charset="-128"/>
              </a:rPr>
              <a:t>★地域世話人会（事前連絡により運営委員も代理出席）</a:t>
            </a:r>
            <a:endParaRPr lang="en-US" altLang="ja-JP" sz="2400" dirty="0">
              <a:latin typeface="Meiryo UI" panose="020B0604030504040204" pitchFamily="50" charset="-128"/>
              <a:ea typeface="Meiryo UI" panose="020B0604030504040204" pitchFamily="50" charset="-128"/>
            </a:endParaRPr>
          </a:p>
          <a:p>
            <a:pPr marL="457200" lvl="1" indent="0">
              <a:buNone/>
            </a:pPr>
            <a:r>
              <a:rPr lang="ja-JP" altLang="en-US" sz="2400" dirty="0">
                <a:latin typeface="Meiryo UI" panose="020B0604030504040204" pitchFamily="50" charset="-128"/>
                <a:ea typeface="Meiryo UI" panose="020B0604030504040204" pitchFamily="50" charset="-128"/>
              </a:rPr>
              <a:t>　２ヵ月に</a:t>
            </a:r>
            <a:r>
              <a:rPr lang="en-US" altLang="ja-JP" sz="2400" dirty="0">
                <a:latin typeface="Meiryo UI" panose="020B0604030504040204" pitchFamily="50" charset="-128"/>
                <a:ea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rPr>
              <a:t>回地域世話人会に出席し、全体との調整を行います</a:t>
            </a:r>
            <a:endParaRPr lang="en-US" altLang="ja-JP" sz="1800" dirty="0">
              <a:latin typeface="Meiryo UI" panose="020B0604030504040204" pitchFamily="50" charset="-128"/>
              <a:ea typeface="Meiryo UI" panose="020B0604030504040204" pitchFamily="50" charset="-128"/>
            </a:endParaRPr>
          </a:p>
          <a:p>
            <a:endParaRPr kumimoji="1" lang="ja-JP" altLang="en-US" dirty="0"/>
          </a:p>
        </p:txBody>
      </p:sp>
      <p:sp>
        <p:nvSpPr>
          <p:cNvPr id="4" name="タイトル 1"/>
          <p:cNvSpPr txBox="1">
            <a:spLocks/>
          </p:cNvSpPr>
          <p:nvPr/>
        </p:nvSpPr>
        <p:spPr>
          <a:xfrm>
            <a:off x="1183006" y="537757"/>
            <a:ext cx="8229600" cy="96691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ja-JP" altLang="en-US" sz="3200" b="1" dirty="0">
                <a:solidFill>
                  <a:prstClr val="black"/>
                </a:solidFill>
                <a:latin typeface="Meiryo UI" panose="020B0604030504040204" pitchFamily="50" charset="-128"/>
                <a:ea typeface="Meiryo UI" panose="020B0604030504040204" pitchFamily="50" charset="-128"/>
              </a:rPr>
              <a:t>２．運営委員会の内容</a:t>
            </a:r>
          </a:p>
        </p:txBody>
      </p:sp>
    </p:spTree>
    <p:extLst>
      <p:ext uri="{BB962C8B-B14F-4D97-AF65-F5344CB8AC3E}">
        <p14:creationId xmlns:p14="http://schemas.microsoft.com/office/powerpoint/2010/main" val="373258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04348" y="1490379"/>
            <a:ext cx="8268215" cy="4382520"/>
          </a:xfrm>
        </p:spPr>
        <p:txBody>
          <a:bodyPr>
            <a:normAutofit lnSpcReduction="10000"/>
          </a:bodyPr>
          <a:lstStyle/>
          <a:p>
            <a:pPr marL="0" indent="0">
              <a:buNone/>
            </a:pPr>
            <a:r>
              <a:rPr lang="ja-JP" altLang="en-US" sz="2400" dirty="0">
                <a:solidFill>
                  <a:srgbClr val="0000FF"/>
                </a:solidFill>
                <a:latin typeface="Meiryo UI" panose="020B0604030504040204" pitchFamily="50" charset="-128"/>
                <a:ea typeface="Meiryo UI" panose="020B0604030504040204" pitchFamily="50" charset="-128"/>
              </a:rPr>
              <a:t>（４）運営委員の役割</a:t>
            </a:r>
            <a:endParaRPr lang="en-US" altLang="ja-JP" sz="2400" dirty="0">
              <a:latin typeface="Meiryo UI" panose="020B0604030504040204" pitchFamily="50" charset="-128"/>
              <a:ea typeface="Meiryo UI" panose="020B0604030504040204" pitchFamily="50" charset="-128"/>
            </a:endParaRPr>
          </a:p>
          <a:p>
            <a:pPr marL="457200" lvl="1" indent="0">
              <a:buNone/>
            </a:pPr>
            <a:endParaRPr lang="en-US" altLang="ja-JP" sz="9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地域学習会の会場の確保　</a:t>
            </a:r>
            <a:r>
              <a:rPr lang="ja-JP" altLang="en-US" sz="2000" dirty="0">
                <a:latin typeface="Meiryo UI" panose="020B0604030504040204" pitchFamily="50" charset="-128"/>
                <a:ea typeface="Meiryo UI" panose="020B0604030504040204" pitchFamily="50" charset="-128"/>
              </a:rPr>
              <a:t>（運営委員以外に依頼しても</a:t>
            </a:r>
            <a:r>
              <a:rPr lang="en-US" altLang="ja-JP" sz="2000" dirty="0">
                <a:latin typeface="Meiryo UI" panose="020B0604030504040204" pitchFamily="50" charset="-128"/>
                <a:ea typeface="Meiryo UI" panose="020B0604030504040204" pitchFamily="50" charset="-128"/>
              </a:rPr>
              <a:t>OK</a:t>
            </a:r>
            <a:r>
              <a:rPr lang="ja-JP" altLang="en-US" sz="2000" dirty="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案内書の作成</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案内書の送信（申込については、</a:t>
            </a:r>
            <a:r>
              <a:rPr lang="en-US" altLang="ja-JP" sz="2200" dirty="0">
                <a:latin typeface="Meiryo UI" panose="020B0604030504040204" pitchFamily="50" charset="-128"/>
                <a:ea typeface="Meiryo UI" panose="020B0604030504040204" pitchFamily="50" charset="-128"/>
              </a:rPr>
              <a:t>Google</a:t>
            </a:r>
            <a:r>
              <a:rPr lang="ja-JP" altLang="en-US" sz="2200" dirty="0">
                <a:latin typeface="Meiryo UI" panose="020B0604030504040204" pitchFamily="50" charset="-128"/>
                <a:ea typeface="Meiryo UI" panose="020B0604030504040204" pitchFamily="50" charset="-128"/>
              </a:rPr>
              <a:t>フォームなどを活用）</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参加者からのメール受付、出席者一覧の作成（</a:t>
            </a:r>
            <a:r>
              <a:rPr lang="en-US" altLang="ja-JP" sz="2200" dirty="0">
                <a:latin typeface="Meiryo UI" panose="020B0604030504040204" pitchFamily="50" charset="-128"/>
                <a:ea typeface="Meiryo UI" panose="020B0604030504040204" pitchFamily="50" charset="-128"/>
              </a:rPr>
              <a:t>excel</a:t>
            </a:r>
            <a:r>
              <a:rPr lang="ja-JP" altLang="en-US" sz="2200" dirty="0">
                <a:latin typeface="Meiryo UI" panose="020B0604030504040204" pitchFamily="50" charset="-128"/>
                <a:ea typeface="Meiryo UI" panose="020B0604030504040204" pitchFamily="50" charset="-128"/>
              </a:rPr>
              <a:t>ファイル）</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外部講師に依頼する場合は、「業務依頼書」「応諾書」「謝金振込依頼書」を事前に交わす</a:t>
            </a:r>
            <a:endParaRPr lang="en-US" altLang="ja-JP" sz="2200" dirty="0">
              <a:latin typeface="Meiryo UI" panose="020B0604030504040204" pitchFamily="50" charset="-128"/>
              <a:ea typeface="Meiryo UI" panose="020B0604030504040204" pitchFamily="50" charset="-128"/>
            </a:endParaRPr>
          </a:p>
          <a:p>
            <a:pPr lvl="1"/>
            <a:r>
              <a:rPr lang="ja-JP" altLang="en-US" sz="2200" dirty="0">
                <a:highlight>
                  <a:srgbClr val="FFFF00"/>
                </a:highlight>
                <a:latin typeface="Meiryo UI" panose="020B0604030504040204" pitchFamily="50" charset="-128"/>
                <a:ea typeface="Meiryo UI" panose="020B0604030504040204" pitchFamily="50" charset="-128"/>
              </a:rPr>
              <a:t>メンバー外の方とのコミュニケーション、入会の手続き</a:t>
            </a:r>
            <a:endParaRPr lang="en-US" altLang="ja-JP" sz="2200" dirty="0">
              <a:highlight>
                <a:srgbClr val="FFFF00"/>
              </a:highlight>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学習会当日の司会進行、会場設営、配布資料準備</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運営委員会・学習会の議事録作成</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運営委員会の日程調整、参加　等</a:t>
            </a:r>
            <a:endParaRPr kumimoji="1" lang="ja-JP" altLang="en-US" dirty="0">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1104348" y="523461"/>
            <a:ext cx="8229600" cy="96691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ja-JP" altLang="en-US" sz="3200" b="1" dirty="0">
                <a:solidFill>
                  <a:prstClr val="black"/>
                </a:solidFill>
                <a:latin typeface="Meiryo UI" panose="020B0604030504040204" pitchFamily="50" charset="-128"/>
                <a:ea typeface="Meiryo UI" panose="020B0604030504040204" pitchFamily="50" charset="-128"/>
              </a:rPr>
              <a:t>３．運営委員会の役割</a:t>
            </a:r>
          </a:p>
        </p:txBody>
      </p:sp>
      <p:sp>
        <p:nvSpPr>
          <p:cNvPr id="6" name="角丸四角形 5"/>
          <p:cNvSpPr/>
          <p:nvPr/>
        </p:nvSpPr>
        <p:spPr>
          <a:xfrm>
            <a:off x="5684363" y="843150"/>
            <a:ext cx="6086493" cy="87206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hangingPunct="1">
              <a:defRPr/>
            </a:pPr>
            <a:r>
              <a:rPr kumimoji="1" lang="ja-JP" altLang="en-US" kern="1200" dirty="0">
                <a:solidFill>
                  <a:prstClr val="black"/>
                </a:solidFill>
                <a:latin typeface="Meiryo UI" panose="020B0604030504040204" pitchFamily="50" charset="-128"/>
                <a:ea typeface="Meiryo UI" panose="020B0604030504040204" pitchFamily="50" charset="-128"/>
              </a:rPr>
              <a:t>運営委員で役割分担をして、一人に役割が集中しないように</a:t>
            </a:r>
            <a:endParaRPr kumimoji="1" lang="en-US" altLang="ja-JP" kern="1200" dirty="0">
              <a:solidFill>
                <a:prstClr val="black"/>
              </a:solidFill>
              <a:latin typeface="Meiryo UI" panose="020B0604030504040204" pitchFamily="50" charset="-128"/>
              <a:ea typeface="Meiryo UI" panose="020B0604030504040204" pitchFamily="50" charset="-128"/>
            </a:endParaRPr>
          </a:p>
          <a:p>
            <a:pPr algn="ctr" hangingPunct="1">
              <a:defRPr/>
            </a:pPr>
            <a:r>
              <a:rPr kumimoji="1" lang="ja-JP" altLang="en-US" kern="1200" dirty="0">
                <a:solidFill>
                  <a:prstClr val="black"/>
                </a:solidFill>
                <a:latin typeface="Meiryo UI" panose="020B0604030504040204" pitchFamily="50" charset="-128"/>
                <a:ea typeface="Meiryo UI" panose="020B0604030504040204" pitchFamily="50" charset="-128"/>
              </a:rPr>
              <a:t>ご協力をお願いします。</a:t>
            </a:r>
          </a:p>
        </p:txBody>
      </p:sp>
      <p:sp>
        <p:nvSpPr>
          <p:cNvPr id="5" name="角丸四角形吹き出し 5">
            <a:extLst>
              <a:ext uri="{FF2B5EF4-FFF2-40B4-BE49-F238E27FC236}">
                <a16:creationId xmlns:a16="http://schemas.microsoft.com/office/drawing/2014/main" id="{ED69023B-903F-4609-967E-AEAE8803F195}"/>
              </a:ext>
            </a:extLst>
          </p:cNvPr>
          <p:cNvSpPr/>
          <p:nvPr/>
        </p:nvSpPr>
        <p:spPr>
          <a:xfrm>
            <a:off x="9124074" y="4171080"/>
            <a:ext cx="2646782" cy="971705"/>
          </a:xfrm>
          <a:prstGeom prst="wedgeRoundRectCallout">
            <a:avLst>
              <a:gd name="adj1" fmla="val -114032"/>
              <a:gd name="adj2" fmla="val 7"/>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hangingPunct="1">
              <a:defRPr/>
            </a:pPr>
            <a:r>
              <a:rPr lang="ja-JP" altLang="en-US" dirty="0">
                <a:solidFill>
                  <a:prstClr val="black"/>
                </a:solidFill>
                <a:latin typeface="Meiryo UI" panose="020B0604030504040204" pitchFamily="50" charset="-128"/>
                <a:ea typeface="Meiryo UI" panose="020B0604030504040204" pitchFamily="50" charset="-128"/>
              </a:rPr>
              <a:t>メールのアドレス管理、</a:t>
            </a:r>
            <a:br>
              <a:rPr lang="en-US" altLang="ja-JP" dirty="0">
                <a:solidFill>
                  <a:prstClr val="black"/>
                </a:solidFill>
                <a:latin typeface="Meiryo UI" panose="020B0604030504040204" pitchFamily="50" charset="-128"/>
                <a:ea typeface="Meiryo UI" panose="020B0604030504040204" pitchFamily="50" charset="-128"/>
              </a:rPr>
            </a:br>
            <a:r>
              <a:rPr lang="ja-JP" altLang="en-US" dirty="0">
                <a:solidFill>
                  <a:prstClr val="black"/>
                </a:solidFill>
                <a:latin typeface="Meiryo UI" panose="020B0604030504040204" pitchFamily="50" charset="-128"/>
                <a:ea typeface="Meiryo UI" panose="020B0604030504040204" pitchFamily="50" charset="-128"/>
              </a:rPr>
              <a:t>入会申請書類の依頼等</a:t>
            </a:r>
            <a:endParaRPr kumimoji="1" lang="ja-JP" altLang="en-US" kern="12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7853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38645" y="699913"/>
            <a:ext cx="8229600" cy="966917"/>
          </a:xfrm>
        </p:spPr>
        <p:txBody>
          <a:bodyPr>
            <a:noAutofit/>
          </a:bodyPr>
          <a:lstStyle/>
          <a:p>
            <a:pPr algn="l"/>
            <a:r>
              <a:rPr lang="ja-JP" altLang="en-US" sz="3200" b="1" dirty="0">
                <a:latin typeface="Meiryo UI" panose="020B0604030504040204" pitchFamily="50" charset="-128"/>
                <a:ea typeface="Meiryo UI" panose="020B0604030504040204" pitchFamily="50" charset="-128"/>
              </a:rPr>
              <a:t>４．地域学習会の準備</a:t>
            </a:r>
            <a:endParaRPr lang="ja-JP" altLang="en-US" sz="28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1524000" y="1509908"/>
            <a:ext cx="9989574" cy="4685516"/>
          </a:xfrm>
        </p:spPr>
        <p:txBody>
          <a:bodyPr>
            <a:normAutofit fontScale="92500" lnSpcReduction="20000"/>
          </a:bodyPr>
          <a:lstStyle/>
          <a:p>
            <a:pPr marL="0" indent="0">
              <a:buNone/>
            </a:pPr>
            <a:r>
              <a:rPr lang="ja-JP" altLang="en-US" sz="2600" dirty="0">
                <a:solidFill>
                  <a:srgbClr val="0000FF"/>
                </a:solidFill>
                <a:latin typeface="Meiryo UI" panose="020B0604030504040204" pitchFamily="50" charset="-128"/>
                <a:ea typeface="Meiryo UI" panose="020B0604030504040204" pitchFamily="50" charset="-128"/>
              </a:rPr>
              <a:t>（１）学習会開催準備　</a:t>
            </a:r>
            <a:endParaRPr lang="en-US" altLang="ja-JP" sz="2600"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企画書に基づいて準備を行う</a:t>
            </a:r>
            <a:endParaRPr lang="en-US" altLang="ja-JP" sz="2600" dirty="0">
              <a:latin typeface="Meiryo UI" panose="020B0604030504040204" pitchFamily="50" charset="-128"/>
              <a:ea typeface="Meiryo UI" panose="020B0604030504040204" pitchFamily="50" charset="-128"/>
            </a:endParaRPr>
          </a:p>
          <a:p>
            <a:r>
              <a:rPr lang="ja-JP" altLang="en-US" sz="2600" dirty="0">
                <a:latin typeface="Meiryo UI" panose="020B0604030504040204" pitchFamily="50" charset="-128"/>
                <a:ea typeface="Meiryo UI" panose="020B0604030504040204" pitchFamily="50" charset="-128"/>
              </a:rPr>
              <a:t>開催日決定前に事務局に確認する</a:t>
            </a:r>
            <a:endParaRPr lang="en-US" altLang="ja-JP" sz="2600" dirty="0">
              <a:latin typeface="Meiryo UI" panose="020B0604030504040204" pitchFamily="50" charset="-128"/>
              <a:ea typeface="Meiryo UI" panose="020B0604030504040204" pitchFamily="50" charset="-128"/>
            </a:endParaRPr>
          </a:p>
          <a:p>
            <a:r>
              <a:rPr lang="ja-JP" altLang="en-US" sz="2600" dirty="0">
                <a:latin typeface="Meiryo UI" panose="020B0604030504040204" pitchFamily="50" charset="-128"/>
                <a:ea typeface="Meiryo UI" panose="020B0604030504040204" pitchFamily="50" charset="-128"/>
              </a:rPr>
              <a:t>オンライン・ハイブリット・会場に集まっての学習会なのかを明確にする</a:t>
            </a:r>
            <a:endParaRPr lang="en-US" altLang="ja-JP" sz="2600" dirty="0">
              <a:latin typeface="Meiryo UI" panose="020B0604030504040204" pitchFamily="50" charset="-128"/>
              <a:ea typeface="Meiryo UI" panose="020B0604030504040204" pitchFamily="50" charset="-128"/>
            </a:endParaRPr>
          </a:p>
          <a:p>
            <a:r>
              <a:rPr lang="ja-JP" altLang="en-US" sz="2600" dirty="0">
                <a:latin typeface="Meiryo UI" panose="020B0604030504040204" pitchFamily="50" charset="-128"/>
                <a:ea typeface="Meiryo UI" panose="020B0604030504040204" pitchFamily="50" charset="-128"/>
              </a:rPr>
              <a:t>遅くとも開催日の</a:t>
            </a:r>
            <a:r>
              <a:rPr lang="ja-JP" altLang="en-US" sz="2600" u="sng" dirty="0">
                <a:solidFill>
                  <a:srgbClr val="CC0099"/>
                </a:solidFill>
                <a:latin typeface="Meiryo UI" panose="020B0604030504040204" pitchFamily="50" charset="-128"/>
                <a:ea typeface="Meiryo UI" panose="020B0604030504040204" pitchFamily="50" charset="-128"/>
              </a:rPr>
              <a:t>２か月前まで</a:t>
            </a:r>
            <a:r>
              <a:rPr lang="ja-JP" altLang="en-US" sz="2600" dirty="0">
                <a:latin typeface="Meiryo UI" panose="020B0604030504040204" pitchFamily="50" charset="-128"/>
                <a:ea typeface="Meiryo UI" panose="020B0604030504040204" pitchFamily="50" charset="-128"/>
              </a:rPr>
              <a:t>に場所・日程を調整する</a:t>
            </a:r>
            <a:endParaRPr lang="en-US" altLang="ja-JP" sz="2600" dirty="0">
              <a:latin typeface="Meiryo UI" panose="020B0604030504040204" pitchFamily="50" charset="-128"/>
              <a:ea typeface="Meiryo UI" panose="020B0604030504040204" pitchFamily="50" charset="-128"/>
            </a:endParaRPr>
          </a:p>
          <a:p>
            <a:endParaRPr lang="en-US" altLang="ja-JP" sz="2600" dirty="0">
              <a:latin typeface="Meiryo UI" panose="020B0604030504040204" pitchFamily="50" charset="-128"/>
              <a:ea typeface="Meiryo UI" panose="020B0604030504040204" pitchFamily="50" charset="-128"/>
            </a:endParaRPr>
          </a:p>
          <a:p>
            <a:pPr marL="0" indent="0">
              <a:buNone/>
            </a:pPr>
            <a:r>
              <a:rPr lang="ja-JP" altLang="en-US" sz="2600" dirty="0">
                <a:solidFill>
                  <a:srgbClr val="0000FF"/>
                </a:solidFill>
                <a:latin typeface="Meiryo UI" panose="020B0604030504040204" pitchFamily="50" charset="-128"/>
                <a:ea typeface="Meiryo UI" panose="020B0604030504040204" pitchFamily="50" charset="-128"/>
              </a:rPr>
              <a:t>（２）会場</a:t>
            </a:r>
            <a:endParaRPr lang="en-US" altLang="ja-JP" sz="2600"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できる限り公共施設を優先して選定する</a:t>
            </a:r>
            <a:endParaRPr lang="en-US" altLang="ja-JP" sz="2600" dirty="0">
              <a:latin typeface="Meiryo UI" panose="020B0604030504040204" pitchFamily="50" charset="-128"/>
              <a:ea typeface="Meiryo UI" panose="020B0604030504040204" pitchFamily="50" charset="-128"/>
            </a:endParaRPr>
          </a:p>
          <a:p>
            <a:r>
              <a:rPr lang="ja-JP" altLang="en-US" sz="2600" dirty="0">
                <a:latin typeface="Meiryo UI" panose="020B0604030504040204" pitchFamily="50" charset="-128"/>
                <a:ea typeface="Meiryo UI" panose="020B0604030504040204" pitchFamily="50" charset="-128"/>
              </a:rPr>
              <a:t>会場の上限は１回あたり</a:t>
            </a:r>
            <a:r>
              <a:rPr lang="ja-JP" altLang="en-US" sz="2600" u="sng" dirty="0">
                <a:solidFill>
                  <a:srgbClr val="CC0099"/>
                </a:solidFill>
                <a:latin typeface="Meiryo UI" panose="020B0604030504040204" pitchFamily="50" charset="-128"/>
                <a:ea typeface="Meiryo UI" panose="020B0604030504040204" pitchFamily="50" charset="-128"/>
              </a:rPr>
              <a:t>５万円以下</a:t>
            </a:r>
            <a:r>
              <a:rPr lang="ja-JP" altLang="en-US" sz="2600" dirty="0">
                <a:latin typeface="Meiryo UI" panose="020B0604030504040204" pitchFamily="50" charset="-128"/>
                <a:ea typeface="Meiryo UI" panose="020B0604030504040204" pitchFamily="50" charset="-128"/>
              </a:rPr>
              <a:t>を基本とする</a:t>
            </a:r>
            <a:endParaRPr lang="en-US" altLang="ja-JP" sz="2600" dirty="0">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（会議室、プロジェクター、スクリーン代を含む）</a:t>
            </a:r>
            <a:endParaRPr lang="en-US" altLang="ja-JP" sz="2600" dirty="0">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★プロジェクター・オンライン会議用マイク＆スピーカーはファイザー（株）から</a:t>
            </a:r>
            <a:endParaRPr lang="en-US" altLang="ja-JP" sz="2600" dirty="0">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大型、小型借りることができる</a:t>
            </a:r>
            <a:endParaRPr lang="en-US" altLang="ja-JP" sz="2600" dirty="0">
              <a:latin typeface="Meiryo UI" panose="020B0604030504040204" pitchFamily="50" charset="-128"/>
              <a:ea typeface="Meiryo UI" panose="020B0604030504040204" pitchFamily="50" charset="-128"/>
            </a:endParaRPr>
          </a:p>
          <a:p>
            <a:pPr marL="0" indent="0">
              <a:buNone/>
            </a:pPr>
            <a:endParaRPr lang="en-US" altLang="ja-JP" sz="2600" b="1" dirty="0">
              <a:latin typeface="Meiryo UI" panose="020B0604030504040204" pitchFamily="50" charset="-128"/>
              <a:ea typeface="Meiryo UI" panose="020B0604030504040204" pitchFamily="50" charset="-128"/>
            </a:endParaRPr>
          </a:p>
          <a:p>
            <a:endParaRPr lang="en-US" altLang="ja-JP" sz="2800" dirty="0">
              <a:latin typeface="HGP創英角ｺﾞｼｯｸUB" panose="020B0900000000000000" pitchFamily="50" charset="-128"/>
              <a:ea typeface="HGP創英角ｺﾞｼｯｸUB" panose="020B0900000000000000" pitchFamily="50" charset="-128"/>
            </a:endParaRPr>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5</a:t>
            </a:fld>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6" name="角丸四角形吹き出し 5"/>
          <p:cNvSpPr/>
          <p:nvPr/>
        </p:nvSpPr>
        <p:spPr>
          <a:xfrm>
            <a:off x="8784002" y="3666780"/>
            <a:ext cx="2965546" cy="831274"/>
          </a:xfrm>
          <a:prstGeom prst="wedgeRoundRectCallout">
            <a:avLst>
              <a:gd name="adj1" fmla="val -71839"/>
              <a:gd name="adj2" fmla="val 82369"/>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hangingPunct="1">
              <a:defRPr/>
            </a:pPr>
            <a:r>
              <a:rPr kumimoji="1" lang="ja-JP" altLang="en-US" kern="1200" dirty="0">
                <a:solidFill>
                  <a:prstClr val="black"/>
                </a:solidFill>
                <a:latin typeface="Meiryo UI" panose="020B0604030504040204" pitchFamily="50" charset="-128"/>
                <a:ea typeface="Meiryo UI" panose="020B0604030504040204" pitchFamily="50" charset="-128"/>
              </a:rPr>
              <a:t>レンタル費用が</a:t>
            </a:r>
            <a:r>
              <a:rPr kumimoji="1" lang="en-US" altLang="ja-JP" kern="1200" dirty="0">
                <a:solidFill>
                  <a:prstClr val="black"/>
                </a:solidFill>
                <a:latin typeface="Meiryo UI" panose="020B0604030504040204" pitchFamily="50" charset="-128"/>
                <a:ea typeface="Meiryo UI" panose="020B0604030504040204" pitchFamily="50" charset="-128"/>
              </a:rPr>
              <a:t>3,000</a:t>
            </a:r>
            <a:r>
              <a:rPr kumimoji="1" lang="ja-JP" altLang="en-US" kern="1200" dirty="0">
                <a:solidFill>
                  <a:prstClr val="black"/>
                </a:solidFill>
                <a:latin typeface="Meiryo UI" panose="020B0604030504040204" pitchFamily="50" charset="-128"/>
                <a:ea typeface="Meiryo UI" panose="020B0604030504040204" pitchFamily="50" charset="-128"/>
              </a:rPr>
              <a:t>円以内の場合は、レンタルを優先</a:t>
            </a:r>
          </a:p>
        </p:txBody>
      </p:sp>
    </p:spTree>
    <p:extLst>
      <p:ext uri="{BB962C8B-B14F-4D97-AF65-F5344CB8AC3E}">
        <p14:creationId xmlns:p14="http://schemas.microsoft.com/office/powerpoint/2010/main" val="152786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60813" y="1623228"/>
            <a:ext cx="9870373" cy="4633175"/>
          </a:xfrm>
        </p:spPr>
        <p:txBody>
          <a:bodyPr>
            <a:noAutofit/>
          </a:bodyPr>
          <a:lstStyle/>
          <a:p>
            <a:pPr marL="0" indent="0">
              <a:buNone/>
            </a:pPr>
            <a:r>
              <a:rPr lang="ja-JP" altLang="en-US" sz="2400" dirty="0">
                <a:solidFill>
                  <a:srgbClr val="0000FF"/>
                </a:solidFill>
                <a:latin typeface="Meiryo UI" panose="020B0604030504040204" pitchFamily="50" charset="-128"/>
                <a:ea typeface="Meiryo UI" panose="020B0604030504040204" pitchFamily="50" charset="-128"/>
              </a:rPr>
              <a:t>（３）</a:t>
            </a:r>
            <a:r>
              <a:rPr lang="ja-JP" altLang="en-US" sz="2400" b="1" dirty="0">
                <a:solidFill>
                  <a:srgbClr val="0000FF"/>
                </a:solidFill>
                <a:latin typeface="Meiryo UI" panose="020B0604030504040204" pitchFamily="50" charset="-128"/>
                <a:ea typeface="Meiryo UI" panose="020B0604030504040204" pitchFamily="50" charset="-128"/>
              </a:rPr>
              <a:t>地域学習会案内文作成　</a:t>
            </a:r>
            <a:endParaRPr lang="en-US" altLang="ja-JP" sz="2000" b="1" dirty="0">
              <a:solidFill>
                <a:srgbClr val="0000FF"/>
              </a:solidFill>
              <a:latin typeface="Meiryo UI" panose="020B0604030504040204" pitchFamily="50" charset="-128"/>
              <a:ea typeface="Meiryo UI" panose="020B0604030504040204" pitchFamily="50" charset="-128"/>
            </a:endParaRPr>
          </a:p>
          <a:p>
            <a:r>
              <a:rPr lang="ja-JP" altLang="en-US" sz="2200" dirty="0">
                <a:latin typeface="Meiryo UI" panose="020B0604030504040204" pitchFamily="50" charset="-128"/>
                <a:ea typeface="Meiryo UI" panose="020B0604030504040204" pitchFamily="50" charset="-128"/>
              </a:rPr>
              <a:t>会場決定後、速やかに案内文を作成し、運営委員と事務局にメールする。</a:t>
            </a:r>
            <a:endParaRPr lang="en-US" altLang="ja-JP" sz="2200" dirty="0">
              <a:latin typeface="Meiryo UI" panose="020B0604030504040204" pitchFamily="50" charset="-128"/>
              <a:ea typeface="Meiryo UI" panose="020B0604030504040204" pitchFamily="50" charset="-128"/>
            </a:endParaRPr>
          </a:p>
          <a:p>
            <a:r>
              <a:rPr lang="ja-JP" altLang="en-US" sz="2200" dirty="0">
                <a:highlight>
                  <a:srgbClr val="FFFF00"/>
                </a:highlight>
                <a:latin typeface="Meiryo UI" panose="020B0604030504040204" pitchFamily="50" charset="-128"/>
                <a:ea typeface="Meiryo UI" panose="020B0604030504040204" pitchFamily="50" charset="-128"/>
              </a:rPr>
              <a:t>遅くとも開催日の</a:t>
            </a:r>
            <a:r>
              <a:rPr lang="ja-JP" altLang="en-US" sz="2200" u="sng" dirty="0">
                <a:solidFill>
                  <a:srgbClr val="CC0099"/>
                </a:solidFill>
                <a:highlight>
                  <a:srgbClr val="FFFF00"/>
                </a:highlight>
                <a:latin typeface="Meiryo UI" panose="020B0604030504040204" pitchFamily="50" charset="-128"/>
                <a:ea typeface="Meiryo UI" panose="020B0604030504040204" pitchFamily="50" charset="-128"/>
              </a:rPr>
              <a:t>１か月前まで</a:t>
            </a:r>
            <a:r>
              <a:rPr lang="ja-JP" altLang="en-US" sz="2200" dirty="0">
                <a:highlight>
                  <a:srgbClr val="FFFF00"/>
                </a:highlight>
                <a:latin typeface="Meiryo UI" panose="020B0604030504040204" pitchFamily="50" charset="-128"/>
                <a:ea typeface="Meiryo UI" panose="020B0604030504040204" pitchFamily="50" charset="-128"/>
              </a:rPr>
              <a:t>に発信</a:t>
            </a:r>
            <a:r>
              <a:rPr lang="ja-JP" altLang="en-US" sz="2200" dirty="0">
                <a:latin typeface="Meiryo UI" panose="020B0604030504040204" pitchFamily="50" charset="-128"/>
                <a:ea typeface="Meiryo UI" panose="020B0604030504040204" pitchFamily="50" charset="-128"/>
              </a:rPr>
              <a:t>できるように準備する</a:t>
            </a:r>
            <a:endParaRPr lang="en-US" altLang="ja-JP" sz="2200" dirty="0">
              <a:latin typeface="Meiryo UI" panose="020B0604030504040204" pitchFamily="50" charset="-128"/>
              <a:ea typeface="Meiryo UI" panose="020B0604030504040204" pitchFamily="50" charset="-128"/>
            </a:endParaRPr>
          </a:p>
          <a:p>
            <a:r>
              <a:rPr lang="ja-JP" altLang="en-US" sz="2200" dirty="0">
                <a:latin typeface="Meiryo UI" panose="020B0604030504040204" pitchFamily="50" charset="-128"/>
                <a:ea typeface="Meiryo UI" panose="020B0604030504040204" pitchFamily="50" charset="-128"/>
              </a:rPr>
              <a:t>外部講師を招へいする場合は、事務局に確認する</a:t>
            </a:r>
            <a:endParaRPr lang="en-US" altLang="ja-JP" sz="2200" dirty="0">
              <a:latin typeface="Meiryo UI" panose="020B0604030504040204" pitchFamily="50" charset="-128"/>
              <a:ea typeface="Meiryo UI" panose="020B0604030504040204" pitchFamily="50" charset="-128"/>
            </a:endParaRPr>
          </a:p>
          <a:p>
            <a:r>
              <a:rPr lang="ja-JP" altLang="en-US" sz="2200" dirty="0">
                <a:latin typeface="Meiryo UI" panose="020B0604030504040204" pitchFamily="50" charset="-128"/>
                <a:ea typeface="Meiryo UI" panose="020B0604030504040204" pitchFamily="50" charset="-128"/>
              </a:rPr>
              <a:t>参加申込の締め切りは、開催日の</a:t>
            </a:r>
            <a:r>
              <a:rPr lang="ja-JP" altLang="en-US" sz="2200" u="sng" dirty="0">
                <a:solidFill>
                  <a:srgbClr val="CC0099"/>
                </a:solidFill>
                <a:latin typeface="Meiryo UI" panose="020B0604030504040204" pitchFamily="50" charset="-128"/>
                <a:ea typeface="Meiryo UI" panose="020B0604030504040204" pitchFamily="50" charset="-128"/>
              </a:rPr>
              <a:t>２週間前まで</a:t>
            </a:r>
            <a:endParaRPr lang="en-US" altLang="ja-JP" sz="2200" dirty="0">
              <a:latin typeface="Meiryo UI" panose="020B0604030504040204" pitchFamily="50" charset="-128"/>
              <a:ea typeface="Meiryo UI" panose="020B0604030504040204" pitchFamily="50" charset="-128"/>
            </a:endParaRPr>
          </a:p>
          <a:p>
            <a:r>
              <a:rPr lang="ja-JP" altLang="en-US" sz="2200" dirty="0">
                <a:latin typeface="Meiryo UI" panose="020B0604030504040204" pitchFamily="50" charset="-128"/>
                <a:ea typeface="Meiryo UI" panose="020B0604030504040204" pitchFamily="50" charset="-128"/>
              </a:rPr>
              <a:t>「参加申込書」に、参加者の名前、団体名、役職名、連絡先に加え、メンバーの場合は</a:t>
            </a:r>
            <a:r>
              <a:rPr lang="ja-JP" altLang="en-US" sz="2200" dirty="0">
                <a:solidFill>
                  <a:srgbClr val="CC0099"/>
                </a:solidFill>
                <a:latin typeface="Meiryo UI" panose="020B0604030504040204" pitchFamily="50" charset="-128"/>
                <a:ea typeface="Meiryo UI" panose="020B0604030504040204" pitchFamily="50" charset="-128"/>
              </a:rPr>
              <a:t>会場までの往復の交通費</a:t>
            </a:r>
            <a:r>
              <a:rPr lang="ja-JP" altLang="en-US" sz="2200" dirty="0">
                <a:latin typeface="Meiryo UI" panose="020B0604030504040204" pitchFamily="50" charset="-128"/>
                <a:ea typeface="Meiryo UI" panose="020B0604030504040204" pitchFamily="50" charset="-128"/>
              </a:rPr>
              <a:t>を記載できる項目を入れる。また、オンラインの場合は、送信先メールアドレス必須</a:t>
            </a:r>
            <a:endParaRPr lang="en-US" altLang="ja-JP" sz="2200" dirty="0">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　　</a:t>
            </a:r>
            <a:r>
              <a:rPr lang="en-US" altLang="ja-JP" sz="2200" dirty="0">
                <a:latin typeface="Meiryo UI" panose="020B0604030504040204" pitchFamily="50" charset="-128"/>
                <a:ea typeface="Meiryo UI" panose="020B0604030504040204" pitchFamily="50" charset="-128"/>
              </a:rPr>
              <a:t>※</a:t>
            </a:r>
            <a:r>
              <a:rPr lang="ja-JP" altLang="en-US" sz="2200" dirty="0">
                <a:latin typeface="Meiryo UI" panose="020B0604030504040204" pitchFamily="50" charset="-128"/>
                <a:ea typeface="Meiryo UI" panose="020B0604030504040204" pitchFamily="50" charset="-128"/>
              </a:rPr>
              <a:t>従来の</a:t>
            </a:r>
            <a:r>
              <a:rPr lang="en-US" altLang="ja-JP" sz="2200" dirty="0">
                <a:latin typeface="Meiryo UI" panose="020B0604030504040204" pitchFamily="50" charset="-128"/>
                <a:ea typeface="Meiryo UI" panose="020B0604030504040204" pitchFamily="50" charset="-128"/>
              </a:rPr>
              <a:t>Word</a:t>
            </a:r>
            <a:r>
              <a:rPr lang="ja-JP" altLang="en-US" sz="2200" dirty="0">
                <a:latin typeface="Meiryo UI" panose="020B0604030504040204" pitchFamily="50" charset="-128"/>
                <a:ea typeface="Meiryo UI" panose="020B0604030504040204" pitchFamily="50" charset="-128"/>
              </a:rPr>
              <a:t>での申込→</a:t>
            </a:r>
            <a:r>
              <a:rPr lang="en-US" altLang="ja-JP" sz="2200" dirty="0">
                <a:latin typeface="Meiryo UI" panose="020B0604030504040204" pitchFamily="50" charset="-128"/>
                <a:ea typeface="Meiryo UI" panose="020B0604030504040204" pitchFamily="50" charset="-128"/>
              </a:rPr>
              <a:t>Google</a:t>
            </a:r>
            <a:r>
              <a:rPr lang="ja-JP" altLang="en-US" sz="2200" dirty="0">
                <a:latin typeface="Meiryo UI" panose="020B0604030504040204" pitchFamily="50" charset="-128"/>
                <a:ea typeface="Meiryo UI" panose="020B0604030504040204" pitchFamily="50" charset="-128"/>
              </a:rPr>
              <a:t>フォームなどを活用</a:t>
            </a:r>
            <a:endParaRPr lang="en-US" altLang="ja-JP" sz="2200" dirty="0">
              <a:latin typeface="Meiryo UI" panose="020B0604030504040204" pitchFamily="50" charset="-128"/>
              <a:ea typeface="Meiryo UI" panose="020B0604030504040204" pitchFamily="50" charset="-128"/>
            </a:endParaRPr>
          </a:p>
          <a:p>
            <a:r>
              <a:rPr lang="ja-JP" altLang="en-US" sz="2200" dirty="0">
                <a:latin typeface="Meiryo UI" panose="020B0604030504040204" pitchFamily="50" charset="-128"/>
                <a:ea typeface="Meiryo UI" panose="020B0604030504040204" pitchFamily="50" charset="-128"/>
              </a:rPr>
              <a:t>案内状送付時のメンバー連絡先は、</a:t>
            </a:r>
            <a:r>
              <a:rPr lang="ja-JP" altLang="en-US" sz="2200" u="sng" dirty="0">
                <a:solidFill>
                  <a:srgbClr val="CC0099"/>
                </a:solidFill>
                <a:latin typeface="Meiryo UI" panose="020B0604030504040204" pitchFamily="50" charset="-128"/>
                <a:ea typeface="Meiryo UI" panose="020B0604030504040204" pitchFamily="50" charset="-128"/>
              </a:rPr>
              <a:t>事務局から最新のリストを入手</a:t>
            </a:r>
            <a:r>
              <a:rPr lang="ja-JP" altLang="en-US" sz="2200" dirty="0">
                <a:latin typeface="Meiryo UI" panose="020B0604030504040204" pitchFamily="50" charset="-128"/>
                <a:ea typeface="Meiryo UI" panose="020B0604030504040204" pitchFamily="50" charset="-128"/>
              </a:rPr>
              <a:t>する</a:t>
            </a:r>
            <a:endParaRPr lang="en-US" altLang="ja-JP" sz="2200" dirty="0">
              <a:latin typeface="Meiryo UI" panose="020B0604030504040204" pitchFamily="50" charset="-128"/>
              <a:ea typeface="Meiryo UI" panose="020B0604030504040204" pitchFamily="50" charset="-128"/>
            </a:endParaRPr>
          </a:p>
          <a:p>
            <a:r>
              <a:rPr lang="ja-JP" altLang="en-US" sz="2200" dirty="0">
                <a:highlight>
                  <a:srgbClr val="FFFF00"/>
                </a:highlight>
                <a:latin typeface="Meiryo UI" panose="020B0604030504040204" pitchFamily="50" charset="-128"/>
                <a:ea typeface="Meiryo UI" panose="020B0604030504040204" pitchFamily="50" charset="-128"/>
              </a:rPr>
              <a:t>未登録のメンバーについて、コンタクトのあった方に連絡する（地域世話人・運営委員で管理する）</a:t>
            </a:r>
            <a:endParaRPr lang="en-US" altLang="ja-JP" sz="1800" dirty="0">
              <a:highlight>
                <a:srgbClr val="FFFF00"/>
              </a:highlight>
              <a:latin typeface="HGP創英角ｺﾞｼｯｸUB" panose="020B0900000000000000" pitchFamily="50" charset="-128"/>
              <a:ea typeface="HGP創英角ｺﾞｼｯｸUB" panose="020B0900000000000000"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6</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7" name="タイトル 1"/>
          <p:cNvSpPr>
            <a:spLocks noGrp="1"/>
          </p:cNvSpPr>
          <p:nvPr>
            <p:ph type="title"/>
          </p:nvPr>
        </p:nvSpPr>
        <p:spPr>
          <a:xfrm>
            <a:off x="1053265" y="675523"/>
            <a:ext cx="8229600" cy="966917"/>
          </a:xfrm>
        </p:spPr>
        <p:txBody>
          <a:bodyPr>
            <a:noAutofit/>
          </a:bodyPr>
          <a:lstStyle/>
          <a:p>
            <a:pPr algn="l"/>
            <a:r>
              <a:rPr lang="ja-JP" altLang="en-US" sz="3200" b="1" dirty="0">
                <a:latin typeface="Meiryo UI" panose="020B0604030504040204" pitchFamily="50" charset="-128"/>
                <a:ea typeface="Meiryo UI" panose="020B0604030504040204" pitchFamily="50" charset="-128"/>
              </a:rPr>
              <a:t>５．地域学習会の案内作成</a:t>
            </a:r>
          </a:p>
        </p:txBody>
      </p:sp>
      <p:sp>
        <p:nvSpPr>
          <p:cNvPr id="6" name="角丸四角形吹き出し 5">
            <a:extLst>
              <a:ext uri="{FF2B5EF4-FFF2-40B4-BE49-F238E27FC236}">
                <a16:creationId xmlns:a16="http://schemas.microsoft.com/office/drawing/2014/main" id="{66B70013-E9AB-424F-BFA5-34000891B1F6}"/>
              </a:ext>
            </a:extLst>
          </p:cNvPr>
          <p:cNvSpPr/>
          <p:nvPr/>
        </p:nvSpPr>
        <p:spPr>
          <a:xfrm>
            <a:off x="6894952" y="814839"/>
            <a:ext cx="3641526" cy="1135205"/>
          </a:xfrm>
          <a:prstGeom prst="wedgeRoundRectCallout">
            <a:avLst>
              <a:gd name="adj1" fmla="val -83286"/>
              <a:gd name="adj2" fmla="val 46566"/>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hangingPunct="1">
              <a:defRPr/>
            </a:pPr>
            <a:r>
              <a:rPr kumimoji="1" lang="ja-JP" altLang="en-US" kern="1200" dirty="0">
                <a:solidFill>
                  <a:prstClr val="black"/>
                </a:solidFill>
                <a:latin typeface="Meiryo UI" panose="020B0604030504040204" pitchFamily="50" charset="-128"/>
                <a:ea typeface="Meiryo UI" panose="020B0604030504040204" pitchFamily="50" charset="-128"/>
              </a:rPr>
              <a:t>学習会の</a:t>
            </a:r>
            <a:r>
              <a:rPr lang="ja-JP" altLang="en-US" dirty="0">
                <a:solidFill>
                  <a:prstClr val="black"/>
                </a:solidFill>
                <a:latin typeface="Meiryo UI" panose="020B0604030504040204" pitchFamily="50" charset="-128"/>
                <a:ea typeface="Meiryo UI" panose="020B0604030504040204" pitchFamily="50" charset="-128"/>
              </a:rPr>
              <a:t>案内は</a:t>
            </a:r>
            <a:r>
              <a:rPr lang="en-US" altLang="ja-JP" dirty="0">
                <a:solidFill>
                  <a:prstClr val="black"/>
                </a:solidFill>
                <a:latin typeface="Meiryo UI" panose="020B0604030504040204" pitchFamily="50" charset="-128"/>
                <a:ea typeface="Meiryo UI" panose="020B0604030504040204" pitchFamily="50" charset="-128"/>
              </a:rPr>
              <a:t>VHO-net WEB</a:t>
            </a:r>
            <a:r>
              <a:rPr lang="ja-JP" altLang="en-US" dirty="0">
                <a:solidFill>
                  <a:prstClr val="black"/>
                </a:solidFill>
                <a:latin typeface="Meiryo UI" panose="020B0604030504040204" pitchFamily="50" charset="-128"/>
                <a:ea typeface="Meiryo UI" panose="020B0604030504040204" pitchFamily="50" charset="-128"/>
              </a:rPr>
              <a:t>の会員サイトに掲載します</a:t>
            </a:r>
            <a:endParaRPr lang="en-US" altLang="ja-JP"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3223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354240" y="1661987"/>
            <a:ext cx="9512594" cy="4140000"/>
          </a:xfrm>
        </p:spPr>
        <p:txBody>
          <a:bodyPr>
            <a:noAutofit/>
          </a:bodyPr>
          <a:lstStyle/>
          <a:p>
            <a:pPr marL="0" indent="0">
              <a:buNone/>
            </a:pPr>
            <a:r>
              <a:rPr lang="ja-JP" altLang="en-US" sz="2400" dirty="0">
                <a:solidFill>
                  <a:srgbClr val="0000FF"/>
                </a:solidFill>
                <a:latin typeface="Meiryo UI" panose="020B0604030504040204" pitchFamily="50" charset="-128"/>
                <a:ea typeface="Meiryo UI" panose="020B0604030504040204" pitchFamily="50" charset="-128"/>
              </a:rPr>
              <a:t>（５）参加者名簿作成</a:t>
            </a:r>
            <a:r>
              <a:rPr lang="ja-JP" altLang="en-US" sz="2000" dirty="0">
                <a:solidFill>
                  <a:srgbClr val="0000FF"/>
                </a:solidFill>
                <a:latin typeface="Meiryo UI" panose="020B0604030504040204" pitchFamily="50" charset="-128"/>
                <a:ea typeface="Meiryo UI" panose="020B0604030504040204" pitchFamily="50" charset="-128"/>
              </a:rPr>
              <a:t>　</a:t>
            </a:r>
            <a:endParaRPr lang="en-US" altLang="ja-JP" sz="2000"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000" dirty="0">
                <a:solidFill>
                  <a:srgbClr val="0000FF"/>
                </a:solidFill>
                <a:latin typeface="Meiryo UI" panose="020B0604030504040204" pitchFamily="50" charset="-128"/>
                <a:ea typeface="Meiryo UI" panose="020B0604030504040204" pitchFamily="50" charset="-128"/>
              </a:rPr>
              <a:t>　</a:t>
            </a:r>
            <a:r>
              <a:rPr lang="ja-JP" altLang="en-US" sz="2200" dirty="0">
                <a:latin typeface="Meiryo UI" panose="020B0604030504040204" pitchFamily="50" charset="-128"/>
                <a:ea typeface="Meiryo UI" panose="020B0604030504040204" pitchFamily="50" charset="-128"/>
              </a:rPr>
              <a:t>事務局提出用シート・学習会配布用シートを作成し、遅くとも開催の</a:t>
            </a:r>
            <a:r>
              <a:rPr lang="en-US" altLang="ja-JP" sz="2200" u="sng" dirty="0">
                <a:solidFill>
                  <a:srgbClr val="CC0099"/>
                </a:solidFill>
                <a:latin typeface="Meiryo UI" panose="020B0604030504040204" pitchFamily="50" charset="-128"/>
                <a:ea typeface="Meiryo UI" panose="020B0604030504040204" pitchFamily="50" charset="-128"/>
              </a:rPr>
              <a:t>10</a:t>
            </a:r>
            <a:r>
              <a:rPr lang="ja-JP" altLang="en-US" sz="2200" u="sng" dirty="0">
                <a:solidFill>
                  <a:srgbClr val="CC0099"/>
                </a:solidFill>
                <a:latin typeface="Meiryo UI" panose="020B0604030504040204" pitchFamily="50" charset="-128"/>
                <a:ea typeface="Meiryo UI" panose="020B0604030504040204" pitchFamily="50" charset="-128"/>
              </a:rPr>
              <a:t>日前まで</a:t>
            </a:r>
            <a:r>
              <a:rPr lang="ja-JP" altLang="en-US" sz="2200" dirty="0">
                <a:latin typeface="Meiryo UI" panose="020B0604030504040204" pitchFamily="50" charset="-128"/>
                <a:ea typeface="Meiryo UI" panose="020B0604030504040204" pitchFamily="50" charset="-128"/>
              </a:rPr>
              <a:t>に、</a:t>
            </a:r>
            <a:br>
              <a:rPr lang="en-US" altLang="ja-JP" sz="2200" dirty="0">
                <a:latin typeface="Meiryo UI" panose="020B0604030504040204" pitchFamily="50" charset="-128"/>
                <a:ea typeface="Meiryo UI" panose="020B0604030504040204" pitchFamily="50" charset="-128"/>
              </a:rPr>
            </a:br>
            <a:r>
              <a:rPr lang="ja-JP" altLang="en-US" sz="2200" dirty="0">
                <a:latin typeface="Meiryo UI" panose="020B0604030504040204" pitchFamily="50" charset="-128"/>
                <a:ea typeface="Meiryo UI" panose="020B0604030504040204" pitchFamily="50" charset="-128"/>
              </a:rPr>
              <a:t>　事務局に提出する</a:t>
            </a:r>
            <a:endParaRPr lang="en-US" altLang="ja-JP" sz="2200" dirty="0">
              <a:latin typeface="Meiryo UI" panose="020B0604030504040204" pitchFamily="50" charset="-128"/>
              <a:ea typeface="Meiryo UI" panose="020B0604030504040204" pitchFamily="50" charset="-128"/>
            </a:endParaRPr>
          </a:p>
          <a:p>
            <a:pPr marL="0" indent="0">
              <a:buNone/>
            </a:pPr>
            <a:endParaRPr lang="en-US" altLang="ja-JP" sz="1200" b="1"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7</a:t>
            </a:fld>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12" name="タイトル 1"/>
          <p:cNvSpPr>
            <a:spLocks noGrp="1"/>
          </p:cNvSpPr>
          <p:nvPr>
            <p:ph type="title"/>
          </p:nvPr>
        </p:nvSpPr>
        <p:spPr>
          <a:xfrm>
            <a:off x="1240079" y="739347"/>
            <a:ext cx="8229600" cy="966917"/>
          </a:xfrm>
        </p:spPr>
        <p:txBody>
          <a:bodyPr>
            <a:noAutofit/>
          </a:bodyPr>
          <a:lstStyle/>
          <a:p>
            <a:pPr algn="l"/>
            <a:r>
              <a:rPr lang="ja-JP" altLang="en-US" sz="3200" b="1" dirty="0">
                <a:latin typeface="Meiryo UI" panose="020B0604030504040204" pitchFamily="50" charset="-128"/>
                <a:ea typeface="Meiryo UI" panose="020B0604030504040204" pitchFamily="50" charset="-128"/>
              </a:rPr>
              <a:t>６．地域学習会の名簿作成</a:t>
            </a:r>
          </a:p>
        </p:txBody>
      </p:sp>
      <p:sp>
        <p:nvSpPr>
          <p:cNvPr id="13" name="角丸四角形吹き出し 5">
            <a:extLst>
              <a:ext uri="{FF2B5EF4-FFF2-40B4-BE49-F238E27FC236}">
                <a16:creationId xmlns:a16="http://schemas.microsoft.com/office/drawing/2014/main" id="{14AC8161-51DB-479F-9133-9DED6E7A5F5C}"/>
              </a:ext>
            </a:extLst>
          </p:cNvPr>
          <p:cNvSpPr/>
          <p:nvPr/>
        </p:nvSpPr>
        <p:spPr>
          <a:xfrm>
            <a:off x="6708430" y="2703902"/>
            <a:ext cx="3026121" cy="831274"/>
          </a:xfrm>
          <a:prstGeom prst="wedgeRoundRectCallout">
            <a:avLst>
              <a:gd name="adj1" fmla="val -81116"/>
              <a:gd name="adj2" fmla="val -8284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hangingPunct="1">
              <a:defRPr/>
            </a:pPr>
            <a:r>
              <a:rPr kumimoji="1" lang="ja-JP" altLang="en-US" kern="1200" dirty="0">
                <a:solidFill>
                  <a:prstClr val="black"/>
                </a:solidFill>
                <a:latin typeface="Meiryo UI" panose="020B0604030504040204" pitchFamily="50" charset="-128"/>
                <a:ea typeface="Meiryo UI" panose="020B0604030504040204" pitchFamily="50" charset="-128"/>
              </a:rPr>
              <a:t>作成者以外の方が必ずヌケ・モレがないか</a:t>
            </a:r>
            <a:r>
              <a:rPr lang="ja-JP" altLang="en-US" dirty="0">
                <a:solidFill>
                  <a:prstClr val="black"/>
                </a:solidFill>
                <a:latin typeface="Meiryo UI" panose="020B0604030504040204" pitchFamily="50" charset="-128"/>
                <a:ea typeface="Meiryo UI" panose="020B0604030504040204" pitchFamily="50" charset="-128"/>
              </a:rPr>
              <a:t>を確認してください</a:t>
            </a:r>
            <a:endParaRPr kumimoji="1" lang="ja-JP" altLang="en-US" kern="1200" dirty="0">
              <a:solidFill>
                <a:prstClr val="black"/>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1E8B7B39-671F-4194-BA8C-D47CAA1271CF}"/>
              </a:ext>
            </a:extLst>
          </p:cNvPr>
          <p:cNvSpPr txBox="1"/>
          <p:nvPr/>
        </p:nvSpPr>
        <p:spPr>
          <a:xfrm>
            <a:off x="1958504" y="3627922"/>
            <a:ext cx="8497530" cy="769441"/>
          </a:xfrm>
          <a:prstGeom prst="rect">
            <a:avLst/>
          </a:prstGeom>
          <a:noFill/>
        </p:spPr>
        <p:txBody>
          <a:bodyPr wrap="square">
            <a:spAutoFit/>
          </a:bodyPr>
          <a:lstStyle/>
          <a:p>
            <a:pPr marL="447675" indent="-447675">
              <a:buNone/>
            </a:pPr>
            <a:endParaRPr lang="en-US" altLang="ja-JP" sz="2000" dirty="0">
              <a:latin typeface="Meiryo UI" panose="020B0604030504040204" pitchFamily="50" charset="-128"/>
              <a:ea typeface="Meiryo UI" panose="020B0604030504040204" pitchFamily="50" charset="-128"/>
            </a:endParaRPr>
          </a:p>
          <a:p>
            <a:pPr marL="447675" indent="-447675">
              <a:buNone/>
            </a:pPr>
            <a:r>
              <a:rPr lang="ja-JP" altLang="en-US" sz="2400" dirty="0">
                <a:latin typeface="Meiryo UI" panose="020B0604030504040204" pitchFamily="50" charset="-128"/>
                <a:ea typeface="Meiryo UI" panose="020B0604030504040204" pitchFamily="50" charset="-128"/>
              </a:rPr>
              <a:t>オンライン開催の場合は、メールアドレス、連絡先等を記入する</a:t>
            </a:r>
            <a:endParaRPr lang="en-US" altLang="ja-JP" sz="20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8D6A300D-75D9-4B7F-9757-1B7A0AF280AC}"/>
              </a:ext>
            </a:extLst>
          </p:cNvPr>
          <p:cNvSpPr txBox="1"/>
          <p:nvPr/>
        </p:nvSpPr>
        <p:spPr>
          <a:xfrm>
            <a:off x="1365938" y="5140081"/>
            <a:ext cx="9512594" cy="707886"/>
          </a:xfrm>
          <a:prstGeom prst="rect">
            <a:avLst/>
          </a:prstGeom>
          <a:solidFill>
            <a:srgbClr val="FFCCFF"/>
          </a:solidFill>
        </p:spPr>
        <p:txBody>
          <a:bodyPr wrap="square" rtlCol="0">
            <a:spAutoFit/>
          </a:bodyPr>
          <a:lstStyle/>
          <a:p>
            <a:r>
              <a:rPr kumimoji="1" lang="en-US" altLang="ja-JP" sz="2000" dirty="0"/>
              <a:t>VHO-net</a:t>
            </a:r>
            <a:r>
              <a:rPr kumimoji="1" lang="ja-JP" altLang="en-US" sz="2000" dirty="0"/>
              <a:t>会員ログインサイトに　「地域学習会関連書類」にすべての書類が掲載されています</a:t>
            </a:r>
            <a:endParaRPr kumimoji="1" lang="en-US" altLang="ja-JP" sz="2000" dirty="0"/>
          </a:p>
          <a:p>
            <a:r>
              <a:rPr kumimoji="1" lang="en-US" altLang="ja-JP" sz="2000" dirty="0">
                <a:hlinkClick r:id="rId3"/>
              </a:rPr>
              <a:t>http://www.vho-net.org/2019/01/08/kaiin-download180129/</a:t>
            </a:r>
            <a:endParaRPr kumimoji="1" lang="ja-JP" altLang="en-US" dirty="0"/>
          </a:p>
        </p:txBody>
      </p:sp>
    </p:spTree>
    <p:extLst>
      <p:ext uri="{BB962C8B-B14F-4D97-AF65-F5344CB8AC3E}">
        <p14:creationId xmlns:p14="http://schemas.microsoft.com/office/powerpoint/2010/main" val="1449459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18733" y="1723520"/>
            <a:ext cx="8754534" cy="4140000"/>
          </a:xfrm>
        </p:spPr>
        <p:txBody>
          <a:bodyPr>
            <a:noAutofit/>
          </a:bodyPr>
          <a:lstStyle/>
          <a:p>
            <a:pPr marL="0" indent="0">
              <a:buNone/>
            </a:pPr>
            <a:r>
              <a:rPr lang="ja-JP" altLang="en-US" sz="2400" dirty="0">
                <a:solidFill>
                  <a:srgbClr val="0000FF"/>
                </a:solidFill>
                <a:latin typeface="Meiryo UI" panose="020B0604030504040204" pitchFamily="50" charset="-128"/>
                <a:ea typeface="Meiryo UI" panose="020B0604030504040204" pitchFamily="50" charset="-128"/>
              </a:rPr>
              <a:t>（６）備品・物品申請書 　</a:t>
            </a:r>
            <a:endParaRPr lang="en-US" altLang="ja-JP" sz="2400"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事務局宛に、「地域学習会　物品申請書」を提出する</a:t>
            </a:r>
            <a:endParaRPr lang="en-US" altLang="ja-JP" sz="2400" dirty="0">
              <a:latin typeface="Meiryo UI" panose="020B0604030504040204" pitchFamily="50" charset="-128"/>
              <a:ea typeface="Meiryo UI" panose="020B0604030504040204" pitchFamily="50" charset="-128"/>
            </a:endParaRPr>
          </a:p>
          <a:p>
            <a:pPr lvl="1"/>
            <a:r>
              <a:rPr lang="ja-JP" altLang="en-US" sz="2000" dirty="0">
                <a:latin typeface="Meiryo UI" panose="020B0604030504040204" pitchFamily="50" charset="-128"/>
                <a:ea typeface="Meiryo UI" panose="020B0604030504040204" pitchFamily="50" charset="-128"/>
              </a:rPr>
              <a:t>交通費請求用紙</a:t>
            </a:r>
            <a:endParaRPr lang="en-US" altLang="ja-JP" sz="2000" dirty="0">
              <a:latin typeface="Meiryo UI" panose="020B0604030504040204" pitchFamily="50" charset="-128"/>
              <a:ea typeface="Meiryo UI" panose="020B0604030504040204" pitchFamily="50" charset="-128"/>
            </a:endParaRPr>
          </a:p>
          <a:p>
            <a:pPr lvl="1"/>
            <a:r>
              <a:rPr lang="ja-JP" altLang="en-US" sz="2000" dirty="0">
                <a:latin typeface="Meiryo UI" panose="020B0604030504040204" pitchFamily="50" charset="-128"/>
                <a:ea typeface="Meiryo UI" panose="020B0604030504040204" pitchFamily="50" charset="-128"/>
              </a:rPr>
              <a:t>返信用封筒</a:t>
            </a:r>
            <a:endParaRPr lang="en-US" altLang="ja-JP" sz="2000" dirty="0">
              <a:latin typeface="Meiryo UI" panose="020B0604030504040204" pitchFamily="50" charset="-128"/>
              <a:ea typeface="Meiryo UI" panose="020B0604030504040204" pitchFamily="50" charset="-128"/>
            </a:endParaRPr>
          </a:p>
          <a:p>
            <a:pPr lvl="1"/>
            <a:r>
              <a:rPr lang="ja-JP" altLang="en-US" sz="2000" dirty="0">
                <a:latin typeface="Meiryo UI" panose="020B0604030504040204" pitchFamily="50" charset="-128"/>
                <a:ea typeface="Meiryo UI" panose="020B0604030504040204" pitchFamily="50" charset="-128"/>
              </a:rPr>
              <a:t>「交通費等の精算について」</a:t>
            </a:r>
            <a:endParaRPr lang="en-US" altLang="ja-JP" sz="2000" dirty="0">
              <a:latin typeface="Meiryo UI" panose="020B0604030504040204" pitchFamily="50" charset="-128"/>
              <a:ea typeface="Meiryo UI" panose="020B0604030504040204" pitchFamily="50" charset="-128"/>
            </a:endParaRPr>
          </a:p>
          <a:p>
            <a:pPr lvl="1"/>
            <a:r>
              <a:rPr lang="en-US" altLang="ja-JP" sz="2000" dirty="0">
                <a:latin typeface="Meiryo UI" panose="020B0604030504040204" pitchFamily="50" charset="-128"/>
                <a:ea typeface="Meiryo UI" panose="020B0604030504040204" pitchFamily="50" charset="-128"/>
              </a:rPr>
              <a:t>VHO-net</a:t>
            </a:r>
            <a:r>
              <a:rPr lang="ja-JP" altLang="en-US" sz="2000" dirty="0">
                <a:latin typeface="Meiryo UI" panose="020B0604030504040204" pitchFamily="50" charset="-128"/>
                <a:ea typeface="Meiryo UI" panose="020B0604030504040204" pitchFamily="50" charset="-128"/>
              </a:rPr>
              <a:t>三つ折りパンフレット</a:t>
            </a:r>
            <a:endParaRPr lang="en-US" altLang="ja-JP" sz="2000" dirty="0">
              <a:latin typeface="Meiryo UI" panose="020B0604030504040204" pitchFamily="50" charset="-128"/>
              <a:ea typeface="Meiryo UI" panose="020B0604030504040204" pitchFamily="50" charset="-128"/>
            </a:endParaRPr>
          </a:p>
          <a:p>
            <a:pPr lvl="1"/>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ピアサポート５か条</a:t>
            </a:r>
            <a:r>
              <a:rPr lang="en-US" altLang="ja-JP" sz="2000" dirty="0">
                <a:latin typeface="Meiryo UI" panose="020B0604030504040204" pitchFamily="50" charset="-128"/>
                <a:ea typeface="Meiryo UI" panose="020B0604030504040204" pitchFamily="50" charset="-128"/>
              </a:rPr>
              <a:t>』</a:t>
            </a:r>
          </a:p>
          <a:p>
            <a:pPr lvl="1"/>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ヘルスケア関連団体の資金調達</a:t>
            </a:r>
            <a:r>
              <a:rPr lang="en-US" altLang="ja-JP" sz="2000" dirty="0">
                <a:latin typeface="Meiryo UI" panose="020B0604030504040204" pitchFamily="50" charset="-128"/>
                <a:ea typeface="Meiryo UI" panose="020B0604030504040204" pitchFamily="50" charset="-128"/>
              </a:rPr>
              <a:t>』</a:t>
            </a:r>
          </a:p>
          <a:p>
            <a:pPr lvl="1"/>
            <a:endParaRPr lang="en-US" altLang="ja-JP" sz="2000" dirty="0">
              <a:latin typeface="Meiryo UI" panose="020B0604030504040204" pitchFamily="50" charset="-128"/>
              <a:ea typeface="Meiryo UI" panose="020B0604030504040204" pitchFamily="50" charset="-128"/>
            </a:endParaRPr>
          </a:p>
          <a:p>
            <a:pPr marL="457200" lvl="1" indent="0">
              <a:buNone/>
            </a:pP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備品は、ファイザー（株）へ申請する</a:t>
            </a:r>
            <a:endParaRPr lang="en-US" altLang="ja-JP" sz="20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8</a:t>
            </a:fld>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8" name="タイトル 1"/>
          <p:cNvSpPr>
            <a:spLocks noGrp="1"/>
          </p:cNvSpPr>
          <p:nvPr>
            <p:ph type="title"/>
          </p:nvPr>
        </p:nvSpPr>
        <p:spPr>
          <a:xfrm>
            <a:off x="1849679" y="824568"/>
            <a:ext cx="8229600" cy="966917"/>
          </a:xfrm>
        </p:spPr>
        <p:txBody>
          <a:bodyPr>
            <a:noAutofit/>
          </a:bodyPr>
          <a:lstStyle/>
          <a:p>
            <a:pPr algn="l"/>
            <a:r>
              <a:rPr lang="ja-JP" altLang="en-US" sz="3200" b="1" dirty="0">
                <a:latin typeface="Meiryo UI" panose="020B0604030504040204" pitchFamily="50" charset="-128"/>
                <a:ea typeface="Meiryo UI" panose="020B0604030504040204" pitchFamily="50" charset="-128"/>
              </a:rPr>
              <a:t>７．地域学習会　物品申請</a:t>
            </a:r>
          </a:p>
        </p:txBody>
      </p:sp>
    </p:spTree>
    <p:extLst>
      <p:ext uri="{BB962C8B-B14F-4D97-AF65-F5344CB8AC3E}">
        <p14:creationId xmlns:p14="http://schemas.microsoft.com/office/powerpoint/2010/main" val="1482486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35394" y="1668544"/>
            <a:ext cx="8794954" cy="4687805"/>
          </a:xfrm>
        </p:spPr>
        <p:txBody>
          <a:bodyPr>
            <a:noAutofit/>
          </a:bodyPr>
          <a:lstStyle/>
          <a:p>
            <a:pPr marL="0" indent="0">
              <a:buNone/>
            </a:pPr>
            <a:r>
              <a:rPr lang="ja-JP" altLang="en-US" sz="2400" dirty="0">
                <a:solidFill>
                  <a:srgbClr val="0000FF"/>
                </a:solidFill>
                <a:latin typeface="Meiryo UI" panose="020B0604030504040204" pitchFamily="50" charset="-128"/>
                <a:ea typeface="Meiryo UI" panose="020B0604030504040204" pitchFamily="50" charset="-128"/>
              </a:rPr>
              <a:t>（７）講師を依頼する場合　</a:t>
            </a:r>
            <a:endParaRPr lang="en-US" altLang="ja-JP" sz="2400" dirty="0">
              <a:solidFill>
                <a:srgbClr val="0000FF"/>
              </a:solidFill>
              <a:latin typeface="Meiryo UI" panose="020B0604030504040204" pitchFamily="50" charset="-128"/>
              <a:ea typeface="Meiryo UI" panose="020B0604030504040204" pitchFamily="50" charset="-128"/>
            </a:endParaRPr>
          </a:p>
          <a:p>
            <a:pPr marL="0" indent="0">
              <a:buNone/>
            </a:pPr>
            <a:endParaRPr lang="en-US" altLang="ja-JP" sz="2400"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事前の手続きが必要なため</a:t>
            </a:r>
            <a:r>
              <a:rPr lang="ja-JP" altLang="en-US" sz="2200" u="sng" dirty="0">
                <a:solidFill>
                  <a:srgbClr val="CC0099"/>
                </a:solidFill>
                <a:latin typeface="Meiryo UI" panose="020B0604030504040204" pitchFamily="50" charset="-128"/>
                <a:ea typeface="Meiryo UI" panose="020B0604030504040204" pitchFamily="50" charset="-128"/>
              </a:rPr>
              <a:t>２か月前まで</a:t>
            </a:r>
            <a:r>
              <a:rPr lang="ja-JP" altLang="en-US" sz="2200" dirty="0">
                <a:latin typeface="Meiryo UI" panose="020B0604030504040204" pitchFamily="50" charset="-128"/>
                <a:ea typeface="Meiryo UI" panose="020B0604030504040204" pitchFamily="50" charset="-128"/>
              </a:rPr>
              <a:t>に事務局に連絡する（氏名、所属、役職、、謝礼及び交通費の支払い金額等について）</a:t>
            </a:r>
            <a:endParaRPr lang="en-US" altLang="ja-JP" sz="2200" dirty="0">
              <a:latin typeface="Meiryo UI" panose="020B0604030504040204" pitchFamily="50" charset="-128"/>
              <a:ea typeface="Meiryo UI" panose="020B0604030504040204" pitchFamily="50" charset="-128"/>
            </a:endParaRPr>
          </a:p>
          <a:p>
            <a:pPr marL="0" indent="0">
              <a:buNone/>
            </a:pPr>
            <a:endParaRPr lang="en-US" altLang="ja-JP" sz="2200" dirty="0">
              <a:latin typeface="Meiryo UI" panose="020B0604030504040204" pitchFamily="50" charset="-128"/>
              <a:ea typeface="Meiryo UI" panose="020B0604030504040204" pitchFamily="50" charset="-128"/>
            </a:endParaRPr>
          </a:p>
          <a:p>
            <a:r>
              <a:rPr lang="ja-JP" altLang="en-US" sz="2200" dirty="0">
                <a:latin typeface="Meiryo UI" panose="020B0604030504040204" pitchFamily="50" charset="-128"/>
                <a:ea typeface="Meiryo UI" panose="020B0604030504040204" pitchFamily="50" charset="-128"/>
              </a:rPr>
              <a:t>事務局にて</a:t>
            </a:r>
            <a:r>
              <a:rPr lang="en-US" altLang="ja-JP" sz="2200" dirty="0">
                <a:solidFill>
                  <a:srgbClr val="CC0099"/>
                </a:solidFill>
                <a:latin typeface="Meiryo UI" panose="020B0604030504040204" pitchFamily="50" charset="-128"/>
                <a:ea typeface="Meiryo UI" panose="020B0604030504040204" pitchFamily="50" charset="-128"/>
              </a:rPr>
              <a:t>1</a:t>
            </a:r>
            <a:r>
              <a:rPr lang="ja-JP" altLang="en-US" sz="2200" dirty="0">
                <a:solidFill>
                  <a:srgbClr val="CC0099"/>
                </a:solidFill>
                <a:latin typeface="Meiryo UI" panose="020B0604030504040204" pitchFamily="50" charset="-128"/>
                <a:ea typeface="Meiryo UI" panose="020B0604030504040204" pitchFamily="50" charset="-128"/>
              </a:rPr>
              <a:t>か月前までに業務依頼書・応諾書・謝金振込依頼書の手続きが完了</a:t>
            </a:r>
            <a:r>
              <a:rPr lang="ja-JP" altLang="en-US" sz="2200" dirty="0">
                <a:latin typeface="Meiryo UI" panose="020B0604030504040204" pitchFamily="50" charset="-128"/>
                <a:ea typeface="Meiryo UI" panose="020B0604030504040204" pitchFamily="50" charset="-128"/>
              </a:rPr>
              <a:t>している場合において、外部講師を招へいすることができる</a:t>
            </a:r>
            <a:endParaRPr lang="en-US" altLang="ja-JP" sz="2200" dirty="0">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　　その際、団体宛に謝金を支払うのか、個人宛なのかを明確にする</a:t>
            </a:r>
            <a:endParaRPr lang="en-US" altLang="ja-JP" sz="2200" dirty="0">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　（税金の違いがあるため）</a:t>
            </a:r>
            <a:endParaRPr lang="en-US" altLang="ja-JP" sz="2200" dirty="0">
              <a:latin typeface="Meiryo UI" panose="020B0604030504040204" pitchFamily="50" charset="-128"/>
              <a:ea typeface="Meiryo UI" panose="020B0604030504040204" pitchFamily="50" charset="-128"/>
            </a:endParaRPr>
          </a:p>
          <a:p>
            <a:r>
              <a:rPr lang="en-US" altLang="ja-JP" sz="2200" dirty="0">
                <a:latin typeface="Meiryo UI" panose="020B0604030504040204" pitchFamily="50" charset="-128"/>
                <a:ea typeface="Meiryo UI" panose="020B0604030504040204" pitchFamily="50" charset="-128"/>
              </a:rPr>
              <a:t>VHO-net</a:t>
            </a:r>
            <a:r>
              <a:rPr lang="ja-JP" altLang="en-US" sz="2200" dirty="0">
                <a:latin typeface="Meiryo UI" panose="020B0604030504040204" pitchFamily="50" charset="-128"/>
                <a:ea typeface="Meiryo UI" panose="020B0604030504040204" pitchFamily="50" charset="-128"/>
              </a:rPr>
              <a:t>の会員には謝金を支払わない</a:t>
            </a:r>
            <a:endParaRPr lang="en-US" altLang="ja-JP" sz="2200" dirty="0">
              <a:latin typeface="Meiryo UI" panose="020B0604030504040204" pitchFamily="50" charset="-128"/>
              <a:ea typeface="Meiryo UI" panose="020B0604030504040204" pitchFamily="50" charset="-128"/>
            </a:endParaRPr>
          </a:p>
          <a:p>
            <a:r>
              <a:rPr lang="en-US" altLang="ja-JP" sz="2200" dirty="0">
                <a:latin typeface="Meiryo UI" panose="020B0604030504040204" pitchFamily="50" charset="-128"/>
                <a:ea typeface="Meiryo UI" panose="020B0604030504040204" pitchFamily="50" charset="-128"/>
              </a:rPr>
              <a:t>VHO-net</a:t>
            </a:r>
            <a:r>
              <a:rPr lang="ja-JP" altLang="en-US" sz="2200" dirty="0">
                <a:latin typeface="Meiryo UI" panose="020B0604030504040204" pitchFamily="50" charset="-128"/>
                <a:ea typeface="Meiryo UI" panose="020B0604030504040204" pitchFamily="50" charset="-128"/>
              </a:rPr>
              <a:t>以外の方には</a:t>
            </a:r>
            <a:r>
              <a:rPr lang="ja-JP" altLang="en-US" sz="2200" u="sng" dirty="0">
                <a:solidFill>
                  <a:srgbClr val="CC0099"/>
                </a:solidFill>
                <a:latin typeface="Meiryo UI" panose="020B0604030504040204" pitchFamily="50" charset="-128"/>
                <a:ea typeface="Meiryo UI" panose="020B0604030504040204" pitchFamily="50" charset="-128"/>
              </a:rPr>
              <a:t>上限２万円</a:t>
            </a:r>
            <a:r>
              <a:rPr lang="ja-JP" altLang="en-US" sz="2200" dirty="0">
                <a:latin typeface="Meiryo UI" panose="020B0604030504040204" pitchFamily="50" charset="-128"/>
                <a:ea typeface="Meiryo UI" panose="020B0604030504040204" pitchFamily="50" charset="-128"/>
              </a:rPr>
              <a:t>を支払うことができる</a:t>
            </a:r>
            <a:endParaRPr lang="en-US" altLang="ja-JP" sz="22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9</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8" name="タイトル 1"/>
          <p:cNvSpPr>
            <a:spLocks noGrp="1"/>
          </p:cNvSpPr>
          <p:nvPr>
            <p:ph type="title"/>
          </p:nvPr>
        </p:nvSpPr>
        <p:spPr>
          <a:xfrm>
            <a:off x="1230246" y="702427"/>
            <a:ext cx="8229600" cy="966917"/>
          </a:xfrm>
        </p:spPr>
        <p:txBody>
          <a:bodyPr>
            <a:noAutofit/>
          </a:bodyPr>
          <a:lstStyle/>
          <a:p>
            <a:pPr algn="l"/>
            <a:r>
              <a:rPr lang="ja-JP" altLang="en-US" sz="3200" b="1" dirty="0">
                <a:latin typeface="Meiryo UI" panose="020B0604030504040204" pitchFamily="50" charset="-128"/>
                <a:ea typeface="Meiryo UI" panose="020B0604030504040204" pitchFamily="50" charset="-128"/>
              </a:rPr>
              <a:t>８．地域学習会　外部講師依頼</a:t>
            </a:r>
          </a:p>
        </p:txBody>
      </p:sp>
    </p:spTree>
    <p:extLst>
      <p:ext uri="{BB962C8B-B14F-4D97-AF65-F5344CB8AC3E}">
        <p14:creationId xmlns:p14="http://schemas.microsoft.com/office/powerpoint/2010/main" val="1633207096"/>
      </p:ext>
    </p:extLst>
  </p:cSld>
  <p:clrMapOvr>
    <a:masterClrMapping/>
  </p:clrMapOvr>
</p:sld>
</file>

<file path=ppt/theme/theme1.xml><?xml version="1.0" encoding="utf-8"?>
<a:theme xmlns:a="http://schemas.openxmlformats.org/drawingml/2006/main" name="中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テーマ">
      <a:majorFont>
        <a:latin typeface="Helvetica"/>
        <a:ea typeface="Helvetica"/>
        <a:cs typeface="Helvetica"/>
      </a:majorFont>
      <a:minorFont>
        <a:latin typeface="Meiryo UI"/>
        <a:ea typeface="Meiryo UI"/>
        <a:cs typeface="Meiryo U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Meiryo U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75</TotalTime>
  <Words>2896</Words>
  <Application>Microsoft Office PowerPoint</Application>
  <PresentationFormat>ワイド画面</PresentationFormat>
  <Paragraphs>264</Paragraphs>
  <Slides>14</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14</vt:i4>
      </vt:variant>
    </vt:vector>
  </HeadingPairs>
  <TitlesOfParts>
    <vt:vector size="20" baseType="lpstr">
      <vt:lpstr>HGP創英角ｺﾞｼｯｸUB</vt:lpstr>
      <vt:lpstr>Meiryo UI</vt:lpstr>
      <vt:lpstr>Arial</vt:lpstr>
      <vt:lpstr>Calibri</vt:lpstr>
      <vt:lpstr>中面</vt:lpstr>
      <vt:lpstr>デザインの設定</vt:lpstr>
      <vt:lpstr>PowerPoint プレゼンテーション</vt:lpstr>
      <vt:lpstr>1．運営委員会の準備と報告</vt:lpstr>
      <vt:lpstr>PowerPoint プレゼンテーション</vt:lpstr>
      <vt:lpstr>PowerPoint プレゼンテーション</vt:lpstr>
      <vt:lpstr>４．地域学習会の準備</vt:lpstr>
      <vt:lpstr>５．地域学習会の案内作成</vt:lpstr>
      <vt:lpstr>６．地域学習会の名簿作成</vt:lpstr>
      <vt:lpstr>７．地域学習会　物品申請</vt:lpstr>
      <vt:lpstr>８．地域学習会　外部講師依頼</vt:lpstr>
      <vt:lpstr>9．地域学習会　開催直前と開催後　</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Kijima, Chikako</dc:creator>
  <cp:lastModifiedBy>嘉村 郁子</cp:lastModifiedBy>
  <cp:revision>11</cp:revision>
  <dcterms:modified xsi:type="dcterms:W3CDTF">2023-04-11T00:43:02Z</dcterms:modified>
</cp:coreProperties>
</file>